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304" r:id="rId2"/>
    <p:sldId id="305" r:id="rId3"/>
    <p:sldId id="306" r:id="rId4"/>
    <p:sldId id="307" r:id="rId5"/>
    <p:sldId id="308" r:id="rId6"/>
    <p:sldId id="309" r:id="rId7"/>
    <p:sldId id="310" r:id="rId8"/>
    <p:sldId id="311" r:id="rId9"/>
    <p:sldId id="312" r:id="rId10"/>
    <p:sldId id="313" r:id="rId11"/>
    <p:sldId id="314" r:id="rId12"/>
    <p:sldId id="315" r:id="rId13"/>
  </p:sldIdLst>
  <p:sldSz cx="9144000" cy="6858000" type="screen4x3"/>
  <p:notesSz cx="6858000" cy="9144000"/>
  <p:defaultTextStyle>
    <a:defPPr>
      <a:defRPr lang="en-US"/>
    </a:defPPr>
    <a:lvl1pPr algn="r"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1pPr>
    <a:lvl2pPr marL="457200" algn="r"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2pPr>
    <a:lvl3pPr marL="914400" algn="r"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3pPr>
    <a:lvl4pPr marL="1371600" algn="r"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4pPr>
    <a:lvl5pPr marL="1828800" algn="r" rtl="0" eaLnBrk="0" fontAlgn="base" hangingPunct="0">
      <a:spcBef>
        <a:spcPct val="20000"/>
      </a:spcBef>
      <a:spcAft>
        <a:spcPct val="0"/>
      </a:spcAft>
      <a:buChar char="•"/>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4D0"/>
    <a:srgbClr val="DEE07C"/>
    <a:srgbClr val="E4D56A"/>
    <a:srgbClr val="426440"/>
    <a:srgbClr val="E0CF52"/>
    <a:srgbClr val="DDD08F"/>
    <a:srgbClr val="D0D345"/>
    <a:srgbClr val="FDFEDA"/>
    <a:srgbClr val="D3E3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3" autoAdjust="0"/>
    <p:restoredTop sz="92352" autoAdjust="0"/>
  </p:normalViewPr>
  <p:slideViewPr>
    <p:cSldViewPr>
      <p:cViewPr>
        <p:scale>
          <a:sx n="90" d="100"/>
          <a:sy n="90" d="100"/>
        </p:scale>
        <p:origin x="-162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6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lvl1pPr>
          </a:lstStyle>
          <a:p>
            <a:pPr>
              <a:defRPr/>
            </a:pPr>
            <a:endParaRPr lang="nb-NO"/>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nb-NO"/>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lvl1pPr>
          </a:lstStyle>
          <a:p>
            <a:pPr>
              <a:defRPr/>
            </a:pPr>
            <a:endParaRPr lang="nb-NO"/>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fld id="{CCA4CCDC-74EA-498B-B9B6-A39F88EE59F3}"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a:t>
            </a:r>
            <a:r>
              <a:rPr lang="nb-NO" baseline="0" dirty="0" smtClean="0"/>
              <a:t> ser at vi har hatt en økning av lysåpningen i forhold til den første brosjyren som ble laget. Egenlasten på den opprinnelige er</a:t>
            </a:r>
            <a:endParaRPr lang="nb-NO" dirty="0"/>
          </a:p>
        </p:txBody>
      </p:sp>
      <p:sp>
        <p:nvSpPr>
          <p:cNvPr id="4" name="Plassholder for lysbildenummer 3"/>
          <p:cNvSpPr>
            <a:spLocks noGrp="1"/>
          </p:cNvSpPr>
          <p:nvPr>
            <p:ph type="sldNum" sz="quarter" idx="10"/>
          </p:nvPr>
        </p:nvSpPr>
        <p:spPr/>
        <p:txBody>
          <a:bodyPr/>
          <a:lstStyle/>
          <a:p>
            <a:pPr>
              <a:defRPr/>
            </a:pPr>
            <a:fld id="{CCA4CCDC-74EA-498B-B9B6-A39F88EE59F3}" type="slidenum">
              <a:rPr lang="nb-NO" smtClean="0"/>
              <a:pPr>
                <a:defRPr/>
              </a:pPr>
              <a:t>11</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Her har vi dimensjonert bjelkelaget for 3000 N/m²</a:t>
            </a:r>
            <a:r>
              <a:rPr lang="nb-NO" baseline="0" dirty="0" smtClean="0"/>
              <a:t> nyttelast og vi har ikke hatt problemer med selve dimensjoneringen.</a:t>
            </a:r>
            <a:endParaRPr lang="nb-NO" dirty="0"/>
          </a:p>
        </p:txBody>
      </p:sp>
      <p:sp>
        <p:nvSpPr>
          <p:cNvPr id="4" name="Plassholder for lysbildenummer 3"/>
          <p:cNvSpPr>
            <a:spLocks noGrp="1"/>
          </p:cNvSpPr>
          <p:nvPr>
            <p:ph type="sldNum" sz="quarter" idx="10"/>
          </p:nvPr>
        </p:nvSpPr>
        <p:spPr/>
        <p:txBody>
          <a:bodyPr/>
          <a:lstStyle/>
          <a:p>
            <a:pPr>
              <a:defRPr/>
            </a:pPr>
            <a:fld id="{CCA4CCDC-74EA-498B-B9B6-A39F88EE59F3}" type="slidenum">
              <a:rPr lang="nb-NO" smtClean="0"/>
              <a:pPr>
                <a:defRPr/>
              </a:pPr>
              <a:t>12</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D1033198-E3D2-4DFE-A139-43FBFDEE18FC}" type="slidenum">
              <a:rPr lang="nb-NO"/>
              <a:pPr>
                <a:defRPr/>
              </a:pPr>
              <a:t>‹#›</a:t>
            </a:fld>
            <a:endParaRPr lang="nb-NO"/>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AB87C5B-576F-4C22-B266-7DF495FBDD5C}" type="slidenum">
              <a:rPr lang="nb-NO"/>
              <a:pPr>
                <a:defRPr/>
              </a:pPr>
              <a:t>‹#›</a:t>
            </a:fld>
            <a:endParaRPr lang="nb-NO"/>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4864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609600"/>
            <a:ext cx="5676900" cy="54864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848E45C2-2289-43A1-93D1-7D5E68E7803A}" type="slidenum">
              <a:rPr lang="nb-NO"/>
              <a:pPr>
                <a:defRPr/>
              </a:pPr>
              <a:t>‹#›</a:t>
            </a:fld>
            <a:endParaRPr lang="nb-NO"/>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85800"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6861C689-CEF0-410E-B7FC-535C3E601107}" type="slidenum">
              <a:rPr lang="nb-NO"/>
              <a:pPr>
                <a:defRPr/>
              </a:pPr>
              <a:t>‹#›</a:t>
            </a:fld>
            <a:endParaRPr lang="nb-NO"/>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85800"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quarter" idx="2"/>
          </p:nvPr>
        </p:nvSpPr>
        <p:spPr>
          <a:xfrm>
            <a:off x="4648200" y="1981200"/>
            <a:ext cx="3810000" cy="198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innhold 4"/>
          <p:cNvSpPr>
            <a:spLocks noGrp="1"/>
          </p:cNvSpPr>
          <p:nvPr>
            <p:ph sz="quarter" idx="3"/>
          </p:nvPr>
        </p:nvSpPr>
        <p:spPr>
          <a:xfrm>
            <a:off x="4648200" y="4114800"/>
            <a:ext cx="3810000" cy="19812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Rectangle 4"/>
          <p:cNvSpPr>
            <a:spLocks noGrp="1" noChangeArrowheads="1"/>
          </p:cNvSpPr>
          <p:nvPr>
            <p:ph type="dt" sz="half" idx="10"/>
          </p:nvPr>
        </p:nvSpPr>
        <p:spPr>
          <a:ln/>
        </p:spPr>
        <p:txBody>
          <a:bodyPr/>
          <a:lstStyle>
            <a:lvl1pPr>
              <a:defRPr/>
            </a:lvl1pPr>
          </a:lstStyle>
          <a:p>
            <a:pPr>
              <a:defRPr/>
            </a:pPr>
            <a:endParaRPr lang="nb-NO"/>
          </a:p>
        </p:txBody>
      </p:sp>
      <p:sp>
        <p:nvSpPr>
          <p:cNvPr id="7" name="Rectangle 5"/>
          <p:cNvSpPr>
            <a:spLocks noGrp="1" noChangeArrowheads="1"/>
          </p:cNvSpPr>
          <p:nvPr>
            <p:ph type="ftr" sz="quarter" idx="11"/>
          </p:nvPr>
        </p:nvSpPr>
        <p:spPr>
          <a:ln/>
        </p:spPr>
        <p:txBody>
          <a:bodyPr/>
          <a:lstStyle>
            <a:lvl1pPr>
              <a:defRPr/>
            </a:lvl1pPr>
          </a:lstStyle>
          <a:p>
            <a:pPr>
              <a:defRPr/>
            </a:pPr>
            <a:endParaRPr lang="nb-NO"/>
          </a:p>
        </p:txBody>
      </p:sp>
      <p:sp>
        <p:nvSpPr>
          <p:cNvPr id="8" name="Rectangle 6"/>
          <p:cNvSpPr>
            <a:spLocks noGrp="1" noChangeArrowheads="1"/>
          </p:cNvSpPr>
          <p:nvPr>
            <p:ph type="sldNum" sz="quarter" idx="12"/>
          </p:nvPr>
        </p:nvSpPr>
        <p:spPr>
          <a:ln/>
        </p:spPr>
        <p:txBody>
          <a:bodyPr/>
          <a:lstStyle>
            <a:lvl1pPr>
              <a:defRPr/>
            </a:lvl1pPr>
          </a:lstStyle>
          <a:p>
            <a:pPr>
              <a:defRPr/>
            </a:pPr>
            <a:fld id="{2E7027BB-03EF-4D85-AE78-0C5CC1C472E4}" type="slidenum">
              <a:rPr lang="nb-NO"/>
              <a:pPr>
                <a:defRPr/>
              </a:pPr>
              <a:t>‹#›</a:t>
            </a:fld>
            <a:endParaRPr lang="nb-NO"/>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D609C321-1D79-43C4-BF59-B0FFBA1B3C97}" type="slidenum">
              <a:rPr lang="nb-NO"/>
              <a:pPr>
                <a:defRPr/>
              </a:pPr>
              <a:t>‹#›</a:t>
            </a:fld>
            <a:endParaRPr lang="nb-NO"/>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133B12C6-DA97-4226-9FF6-29674392D9FB}" type="slidenum">
              <a:rPr lang="nb-NO"/>
              <a:pPr>
                <a:defRPr/>
              </a:pPr>
              <a:t>‹#›</a:t>
            </a:fld>
            <a:endParaRPr lang="nb-NO"/>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D15E44DB-0510-42B0-B4CB-009D82C90A1D}" type="slidenum">
              <a:rPr lang="nb-NO"/>
              <a:pPr>
                <a:defRPr/>
              </a:pPr>
              <a:t>‹#›</a:t>
            </a:fld>
            <a:endParaRPr lang="nb-NO"/>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5966BD17-C22C-4821-8AEB-CEEC3ECAEF3A}" type="slidenum">
              <a:rPr lang="nb-NO"/>
              <a:pPr>
                <a:defRPr/>
              </a:pPr>
              <a:t>‹#›</a:t>
            </a:fld>
            <a:endParaRPr lang="nb-NO"/>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01A3AA80-6B09-4CD2-B09E-A45C1F7D297D}" type="slidenum">
              <a:rPr lang="nb-NO"/>
              <a:pPr>
                <a:defRPr/>
              </a:pPr>
              <a:t>‹#›</a:t>
            </a:fld>
            <a:endParaRPr lang="nb-NO"/>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DFC291A9-0761-4AC0-BF9D-D7F0C66F8966}" type="slidenum">
              <a:rPr lang="nb-NO"/>
              <a:pPr>
                <a:defRPr/>
              </a:pPr>
              <a:t>‹#›</a:t>
            </a:fld>
            <a:endParaRPr lang="nb-NO"/>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EF5445A7-BA73-4AF1-B6F4-FD0D23C99609}" type="slidenum">
              <a:rPr lang="nb-NO"/>
              <a:pPr>
                <a:defRPr/>
              </a:pPr>
              <a:t>‹#›</a:t>
            </a:fld>
            <a:endParaRPr lang="nb-NO"/>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6E9C665E-AFCC-43F4-BE01-25D0F6FF117D}" type="slidenum">
              <a:rPr lang="nb-NO"/>
              <a:pPr>
                <a:defRPr/>
              </a:pPr>
              <a:t>‹#›</a:t>
            </a:fld>
            <a:endParaRPr lang="nb-NO"/>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0CF52"/>
            </a:gs>
            <a:gs pos="64999">
              <a:srgbClr val="F0EBD5"/>
            </a:gs>
            <a:gs pos="100000">
              <a:srgbClr val="D1C39F"/>
            </a:gs>
          </a:gsLst>
          <a:lin ang="2700000" scaled="1"/>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 i malen</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vl1pPr>
          </a:lstStyle>
          <a:p>
            <a:pPr>
              <a:defRPr/>
            </a:pPr>
            <a:endParaRPr lang="nb-NO"/>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nb-NO"/>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fld id="{9C551806-E0D6-4886-829D-1ED13B4DF127}"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67586" name="CorelDRAW!" r:id="rId3" imgW="5006160" imgH="2842560" progId="">
              <p:embed/>
            </p:oleObj>
          </a:graphicData>
        </a:graphic>
      </p:graphicFrame>
      <p:sp>
        <p:nvSpPr>
          <p:cNvPr id="40965" name="Rectangle 5"/>
          <p:cNvSpPr>
            <a:spLocks noChangeArrowheads="1"/>
          </p:cNvSpPr>
          <p:nvPr/>
        </p:nvSpPr>
        <p:spPr bwMode="auto">
          <a:xfrm>
            <a:off x="785813" y="980728"/>
            <a:ext cx="7848600" cy="3312368"/>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Et lite tilbakeblikk for å se hvor vi startet.</a:t>
            </a:r>
          </a:p>
          <a:p>
            <a:pPr marL="800100" lvl="1" indent="-342900" algn="l"/>
            <a:r>
              <a:rPr lang="nb-NO" dirty="0" smtClean="0">
                <a:solidFill>
                  <a:srgbClr val="426440"/>
                </a:solidFill>
                <a:latin typeface="Tahoma" pitchFamily="34" charset="0"/>
                <a:cs typeface="Tahoma" pitchFamily="34" charset="0"/>
              </a:rPr>
              <a:t>Vi har hatt og har bjelkelagstabeller for gitterdragere hvor gurter og staver står samme vei som en takstol (48 mm tykkelse). Dette er tradisjonelle bjelkelag bygd opp på samme måte som et </a:t>
            </a:r>
            <a:r>
              <a:rPr lang="nb-NO" dirty="0" err="1" smtClean="0">
                <a:solidFill>
                  <a:srgbClr val="426440"/>
                </a:solidFill>
                <a:latin typeface="Tahoma" pitchFamily="34" charset="0"/>
                <a:cs typeface="Tahoma" pitchFamily="34" charset="0"/>
              </a:rPr>
              <a:t>heltrebjelkelag</a:t>
            </a:r>
            <a:r>
              <a:rPr lang="nb-NO" dirty="0" smtClean="0">
                <a:solidFill>
                  <a:srgbClr val="426440"/>
                </a:solidFill>
                <a:latin typeface="Tahoma" pitchFamily="34" charset="0"/>
                <a:cs typeface="Tahoma" pitchFamily="34" charset="0"/>
              </a:rPr>
              <a:t> med den forskjellen at </a:t>
            </a:r>
            <a:r>
              <a:rPr lang="nb-NO" dirty="0" err="1" smtClean="0">
                <a:solidFill>
                  <a:srgbClr val="426440"/>
                </a:solidFill>
                <a:latin typeface="Tahoma" pitchFamily="34" charset="0"/>
                <a:cs typeface="Tahoma" pitchFamily="34" charset="0"/>
              </a:rPr>
              <a:t>heltrebjelkesnittet</a:t>
            </a:r>
            <a:r>
              <a:rPr lang="nb-NO" dirty="0" smtClean="0">
                <a:solidFill>
                  <a:srgbClr val="426440"/>
                </a:solidFill>
                <a:latin typeface="Tahoma" pitchFamily="34" charset="0"/>
                <a:cs typeface="Tahoma" pitchFamily="34" charset="0"/>
              </a:rPr>
              <a:t> er byttet ut med et parallellfagverk.</a:t>
            </a: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18786" name="CorelDRAW!" r:id="rId3" imgW="5006160" imgH="2842560" progId="">
              <p:embed/>
            </p:oleObj>
          </a:graphicData>
        </a:graphic>
      </p:graphicFrame>
      <p:sp>
        <p:nvSpPr>
          <p:cNvPr id="40965" name="Rectangle 5"/>
          <p:cNvSpPr>
            <a:spLocks noChangeArrowheads="1"/>
          </p:cNvSpPr>
          <p:nvPr/>
        </p:nvSpPr>
        <p:spPr bwMode="auto">
          <a:xfrm>
            <a:off x="785812" y="980728"/>
            <a:ext cx="7962651" cy="5400600"/>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Vi tar nok et eksempel og ”tøyer strikken litt”. Vi har sett tabellen:</a:t>
            </a:r>
          </a:p>
          <a:p>
            <a:pPr marL="342900" indent="-342900" algn="l"/>
            <a:endParaRPr lang="nb-NO" dirty="0" smtClean="0">
              <a:solidFill>
                <a:srgbClr val="426440"/>
              </a:solidFill>
              <a:latin typeface="Tahoma" pitchFamily="34" charset="0"/>
              <a:cs typeface="Tahoma" pitchFamily="34" charset="0"/>
            </a:endParaRPr>
          </a:p>
          <a:p>
            <a:pPr marL="342900" indent="-342900" algn="l"/>
            <a:endParaRPr lang="nb-NO" dirty="0" smtClean="0">
              <a:solidFill>
                <a:srgbClr val="426440"/>
              </a:solidFill>
              <a:latin typeface="Tahoma" pitchFamily="34" charset="0"/>
              <a:cs typeface="Tahoma" pitchFamily="34" charset="0"/>
            </a:endParaRPr>
          </a:p>
          <a:p>
            <a:pPr marL="342900" indent="-342900" algn="l"/>
            <a:endParaRPr lang="nb-NO" dirty="0" smtClean="0">
              <a:solidFill>
                <a:srgbClr val="426440"/>
              </a:solidFill>
              <a:latin typeface="Tahoma" pitchFamily="34" charset="0"/>
              <a:cs typeface="Tahoma" pitchFamily="34" charset="0"/>
            </a:endParaRPr>
          </a:p>
          <a:p>
            <a:pPr marL="342900" indent="-342900" algn="l"/>
            <a:endParaRPr lang="nb-NO" dirty="0" smtClean="0">
              <a:solidFill>
                <a:srgbClr val="426440"/>
              </a:solidFill>
              <a:latin typeface="Tahoma" pitchFamily="34" charset="0"/>
              <a:cs typeface="Tahoma" pitchFamily="34" charset="0"/>
            </a:endParaRPr>
          </a:p>
          <a:p>
            <a:pPr marL="342900" indent="-342900" algn="l"/>
            <a:r>
              <a:rPr lang="nb-NO" dirty="0" smtClean="0">
                <a:solidFill>
                  <a:srgbClr val="426440"/>
                </a:solidFill>
                <a:latin typeface="Tahoma" pitchFamily="34" charset="0"/>
                <a:cs typeface="Tahoma" pitchFamily="34" charset="0"/>
              </a:rPr>
              <a:t>Vi setter inn i regnearket og ønsker å lage et </a:t>
            </a:r>
            <a:r>
              <a:rPr lang="nb-NO" dirty="0" smtClean="0">
                <a:solidFill>
                  <a:srgbClr val="426440"/>
                </a:solidFill>
                <a:latin typeface="Tahoma" pitchFamily="34" charset="0"/>
                <a:cs typeface="Tahoma" pitchFamily="34" charset="0"/>
              </a:rPr>
              <a:t>lydgulv med lysåpning på 6900 mm.</a:t>
            </a:r>
            <a:endParaRPr lang="nb-NO" dirty="0" smtClean="0">
              <a:solidFill>
                <a:srgbClr val="426440"/>
              </a:solidFill>
              <a:latin typeface="Tahoma" pitchFamily="34" charset="0"/>
              <a:cs typeface="Tahoma" pitchFamily="34" charset="0"/>
            </a:endParaRPr>
          </a:p>
          <a:p>
            <a:pPr marL="800100" lvl="1" indent="-342900" algn="l"/>
            <a:r>
              <a:rPr lang="nb-NO" dirty="0" smtClean="0">
                <a:solidFill>
                  <a:srgbClr val="426440"/>
                </a:solidFill>
                <a:latin typeface="Tahoma" pitchFamily="34" charset="0"/>
                <a:cs typeface="Tahoma" pitchFamily="34" charset="0"/>
              </a:rPr>
              <a:t>2 lag 15 mm branngips samt takplater nedhengt i bøyler under gir en egenlast 12,5*2+7=32 kg/m².</a:t>
            </a:r>
          </a:p>
          <a:p>
            <a:pPr marL="800100" lvl="1" indent="-342900" algn="l"/>
            <a:r>
              <a:rPr lang="nb-NO" dirty="0" smtClean="0">
                <a:solidFill>
                  <a:srgbClr val="426440"/>
                </a:solidFill>
                <a:latin typeface="Tahoma" pitchFamily="34" charset="0"/>
                <a:cs typeface="Tahoma" pitchFamily="34" charset="0"/>
              </a:rPr>
              <a:t>På oversiden legges det 2 stk. 12 mm </a:t>
            </a:r>
            <a:r>
              <a:rPr lang="nb-NO" dirty="0" err="1" smtClean="0">
                <a:solidFill>
                  <a:srgbClr val="426440"/>
                </a:solidFill>
                <a:latin typeface="Tahoma" pitchFamily="34" charset="0"/>
                <a:cs typeface="Tahoma" pitchFamily="34" charset="0"/>
              </a:rPr>
              <a:t>silensioplater</a:t>
            </a:r>
            <a:r>
              <a:rPr lang="nb-NO" dirty="0" smtClean="0">
                <a:solidFill>
                  <a:srgbClr val="426440"/>
                </a:solidFill>
                <a:latin typeface="Tahoma" pitchFamily="34" charset="0"/>
                <a:cs typeface="Tahoma" pitchFamily="34" charset="0"/>
              </a:rPr>
              <a:t>, ett lag 13 mm gips og parkett. Dette gir en egenlast på 7+9+10=26 kg/m².</a:t>
            </a: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pic>
        <p:nvPicPr>
          <p:cNvPr id="6" name="Picture 3"/>
          <p:cNvPicPr>
            <a:picLocks noChangeAspect="1" noChangeArrowheads="1"/>
          </p:cNvPicPr>
          <p:nvPr/>
        </p:nvPicPr>
        <p:blipFill>
          <a:blip r:embed="rId4" cstate="print"/>
          <a:srcRect t="2677" b="43784"/>
          <a:stretch>
            <a:fillRect/>
          </a:stretch>
        </p:blipFill>
        <p:spPr bwMode="auto">
          <a:xfrm>
            <a:off x="1043608" y="1844824"/>
            <a:ext cx="7704856" cy="14401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19810" name="CorelDRAW!" r:id="rId4" imgW="5006160" imgH="2842560" progId="">
              <p:embed/>
            </p:oleObj>
          </a:graphicData>
        </a:graphic>
      </p:graphicFrame>
      <p:sp>
        <p:nvSpPr>
          <p:cNvPr id="40965" name="Rectangle 5"/>
          <p:cNvSpPr>
            <a:spLocks noChangeArrowheads="1"/>
          </p:cNvSpPr>
          <p:nvPr/>
        </p:nvSpPr>
        <p:spPr bwMode="auto">
          <a:xfrm>
            <a:off x="785812" y="980728"/>
            <a:ext cx="7962651" cy="1296144"/>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For å regne på lydgulvet, må vi altså ta hensyn til en ekstra egenlast på 32 + 26 = 58 kg/m². Plankedekket og gitterdrageren er inkludert i regnearket.</a:t>
            </a:r>
          </a:p>
          <a:p>
            <a:pPr marL="342900" indent="-342900" algn="l"/>
            <a:endParaRPr lang="nb-NO" dirty="0" smtClean="0">
              <a:solidFill>
                <a:srgbClr val="426440"/>
              </a:solidFill>
              <a:latin typeface="Tahoma" pitchFamily="34" charset="0"/>
              <a:cs typeface="Tahoma" pitchFamily="34" charset="0"/>
            </a:endParaRP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pic>
        <p:nvPicPr>
          <p:cNvPr id="119811" name="Picture 3"/>
          <p:cNvPicPr>
            <a:picLocks noChangeAspect="1" noChangeArrowheads="1"/>
          </p:cNvPicPr>
          <p:nvPr/>
        </p:nvPicPr>
        <p:blipFill>
          <a:blip r:embed="rId5" cstate="print"/>
          <a:srcRect/>
          <a:stretch>
            <a:fillRect/>
          </a:stretch>
        </p:blipFill>
        <p:spPr bwMode="auto">
          <a:xfrm>
            <a:off x="1907704" y="2132856"/>
            <a:ext cx="7056784" cy="4596158"/>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323528" y="836712"/>
            <a:ext cx="5312989" cy="2736304"/>
          </a:xfrm>
          <a:prstGeom prst="rect">
            <a:avLst/>
          </a:prstGeom>
          <a:noFill/>
          <a:ln w="9525">
            <a:noFill/>
            <a:miter lim="800000"/>
            <a:headEnd/>
            <a:tailEnd/>
          </a:ln>
        </p:spPr>
      </p:pic>
      <p:sp>
        <p:nvSpPr>
          <p:cNvPr id="11" name="Ellipse 10"/>
          <p:cNvSpPr/>
          <p:nvPr/>
        </p:nvSpPr>
        <p:spPr bwMode="auto">
          <a:xfrm>
            <a:off x="2699792" y="2060848"/>
            <a:ext cx="936104" cy="432048"/>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20000"/>
              </a:spcBef>
              <a:spcAft>
                <a:spcPct val="0"/>
              </a:spcAft>
              <a:buClrTx/>
              <a:buSzTx/>
              <a:buFontTx/>
              <a:buChar char="•"/>
              <a:tabLst/>
            </a:pPr>
            <a:endParaRPr kumimoji="0" lang="nb-NO" sz="2400" b="0" i="0" u="none" strike="noStrike" cap="none" normalizeH="0" baseline="0" smtClean="0">
              <a:ln>
                <a:noFill/>
              </a:ln>
              <a:solidFill>
                <a:schemeClr val="tx1"/>
              </a:solidFill>
              <a:effectLst/>
              <a:latin typeface="Times New Roman" pitchFamily="18" charset="0"/>
            </a:endParaRPr>
          </a:p>
        </p:txBody>
      </p:sp>
      <p:sp>
        <p:nvSpPr>
          <p:cNvPr id="12" name="Ellipse 11"/>
          <p:cNvSpPr/>
          <p:nvPr/>
        </p:nvSpPr>
        <p:spPr bwMode="auto">
          <a:xfrm>
            <a:off x="5580112" y="2276872"/>
            <a:ext cx="936104" cy="432048"/>
          </a:xfrm>
          <a:prstGeom prst="ellips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20000"/>
              </a:spcBef>
              <a:spcAft>
                <a:spcPct val="0"/>
              </a:spcAft>
              <a:buClrTx/>
              <a:buSzTx/>
              <a:buFontTx/>
              <a:buChar char="•"/>
              <a:tabLst/>
            </a:pPr>
            <a:endParaRPr kumimoji="0" lang="nb-NO" sz="2400" b="0" i="0" u="none" strike="noStrike" cap="none" normalizeH="0" baseline="0" smtClean="0">
              <a:ln>
                <a:noFill/>
              </a:ln>
              <a:solidFill>
                <a:schemeClr val="tx1"/>
              </a:solidFill>
              <a:effectLst/>
              <a:latin typeface="Times New Roman" pitchFamily="18" charset="0"/>
            </a:endParaRPr>
          </a:p>
        </p:txBody>
      </p:sp>
      <p:cxnSp>
        <p:nvCxnSpPr>
          <p:cNvPr id="14" name="Rett pil 13"/>
          <p:cNvCxnSpPr>
            <a:stCxn id="11" idx="6"/>
            <a:endCxn id="12" idx="2"/>
          </p:cNvCxnSpPr>
          <p:nvPr/>
        </p:nvCxnSpPr>
        <p:spPr bwMode="auto">
          <a:xfrm>
            <a:off x="3635896" y="2276872"/>
            <a:ext cx="1944216" cy="216024"/>
          </a:xfrm>
          <a:prstGeom prst="straightConnector1">
            <a:avLst/>
          </a:prstGeom>
          <a:ln w="28575">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fade">
                                      <p:cBhvr>
                                        <p:cTn id="7" dur="1000"/>
                                        <p:tgtEl>
                                          <p:spTgt spid="1198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4096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20834" name="CorelDRAW!" r:id="rId4" imgW="5006160" imgH="2842560" progId="">
              <p:embed/>
            </p:oleObj>
          </a:graphicData>
        </a:graphic>
      </p:graphicFrame>
      <p:sp>
        <p:nvSpPr>
          <p:cNvPr id="40965" name="Rectangle 5"/>
          <p:cNvSpPr>
            <a:spLocks noChangeArrowheads="1"/>
          </p:cNvSpPr>
          <p:nvPr/>
        </p:nvSpPr>
        <p:spPr bwMode="auto">
          <a:xfrm>
            <a:off x="785812" y="980728"/>
            <a:ext cx="7962651" cy="576064"/>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Resultat av dimensjonering av gitterbjelkelaget:</a:t>
            </a:r>
          </a:p>
          <a:p>
            <a:pPr marL="342900" indent="-342900" algn="l"/>
            <a:endParaRPr lang="nb-NO" dirty="0" smtClean="0">
              <a:solidFill>
                <a:srgbClr val="426440"/>
              </a:solidFill>
              <a:latin typeface="Tahoma" pitchFamily="34" charset="0"/>
              <a:cs typeface="Tahoma" pitchFamily="34" charset="0"/>
            </a:endParaRP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pic>
        <p:nvPicPr>
          <p:cNvPr id="120835" name="Picture 3"/>
          <p:cNvPicPr>
            <a:picLocks noChangeAspect="1" noChangeArrowheads="1"/>
          </p:cNvPicPr>
          <p:nvPr/>
        </p:nvPicPr>
        <p:blipFill>
          <a:blip r:embed="rId5" cstate="print"/>
          <a:srcRect/>
          <a:stretch>
            <a:fillRect/>
          </a:stretch>
        </p:blipFill>
        <p:spPr bwMode="auto">
          <a:xfrm>
            <a:off x="1187624" y="1628800"/>
            <a:ext cx="7290660" cy="3782491"/>
          </a:xfrm>
          <a:prstGeom prst="rect">
            <a:avLst/>
          </a:prstGeom>
          <a:noFill/>
          <a:ln w="9525">
            <a:noFill/>
            <a:miter lim="800000"/>
            <a:headEnd/>
            <a:tailEnd/>
          </a:ln>
        </p:spPr>
      </p:pic>
      <p:pic>
        <p:nvPicPr>
          <p:cNvPr id="120836" name="Picture 4"/>
          <p:cNvPicPr>
            <a:picLocks noChangeAspect="1" noChangeArrowheads="1"/>
          </p:cNvPicPr>
          <p:nvPr/>
        </p:nvPicPr>
        <p:blipFill>
          <a:blip r:embed="rId6" cstate="print"/>
          <a:srcRect/>
          <a:stretch>
            <a:fillRect/>
          </a:stretch>
        </p:blipFill>
        <p:spPr bwMode="auto">
          <a:xfrm>
            <a:off x="1331640" y="1772816"/>
            <a:ext cx="7333804" cy="3858789"/>
          </a:xfrm>
          <a:prstGeom prst="rect">
            <a:avLst/>
          </a:prstGeom>
          <a:noFill/>
          <a:ln w="9525">
            <a:noFill/>
            <a:miter lim="800000"/>
            <a:headEnd/>
            <a:tailEnd/>
          </a:ln>
        </p:spPr>
      </p:pic>
      <p:sp>
        <p:nvSpPr>
          <p:cNvPr id="13" name="Bildeforklaring med linje 2 12"/>
          <p:cNvSpPr/>
          <p:nvPr/>
        </p:nvSpPr>
        <p:spPr bwMode="auto">
          <a:xfrm>
            <a:off x="1763688" y="4365104"/>
            <a:ext cx="2160240" cy="1656184"/>
          </a:xfrm>
          <a:prstGeom prst="borderCallout2">
            <a:avLst>
              <a:gd name="adj1" fmla="val 52633"/>
              <a:gd name="adj2" fmla="val 100216"/>
              <a:gd name="adj3" fmla="val -5207"/>
              <a:gd name="adj4" fmla="val 118284"/>
              <a:gd name="adj5" fmla="val -33930"/>
              <a:gd name="adj6" fmla="val 164867"/>
            </a:avLst>
          </a:prstGeom>
          <a:ln>
            <a:headEnd type="none" w="med" len="med"/>
            <a:tailEnd type="triangl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None/>
              <a:tabLst/>
            </a:pPr>
            <a:r>
              <a:rPr kumimoji="0" lang="nb-NO" sz="1600" b="0" i="0" u="none" strike="noStrike" cap="none" normalizeH="0" baseline="0" dirty="0" smtClean="0">
                <a:ln>
                  <a:noFill/>
                </a:ln>
                <a:solidFill>
                  <a:schemeClr val="tx1"/>
                </a:solidFill>
                <a:effectLst/>
                <a:latin typeface="Times New Roman" pitchFamily="18" charset="0"/>
              </a:rPr>
              <a:t>Gitterdragere med</a:t>
            </a:r>
            <a:r>
              <a:rPr kumimoji="0" lang="nb-NO" sz="1600" b="0" i="0" u="none" strike="noStrike" cap="none" normalizeH="0" dirty="0" smtClean="0">
                <a:ln>
                  <a:noFill/>
                </a:ln>
                <a:solidFill>
                  <a:schemeClr val="tx1"/>
                </a:solidFill>
                <a:effectLst/>
                <a:latin typeface="Times New Roman" pitchFamily="18" charset="0"/>
              </a:rPr>
              <a:t> høyde 500 mm over to like felt dimensjonert for egenlaster for lydgulv R60 og nyttelast 3000 N/m².</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835"/>
                                        </p:tgtEl>
                                        <p:attrNameLst>
                                          <p:attrName>style.visibility</p:attrName>
                                        </p:attrNameLst>
                                      </p:cBhvr>
                                      <p:to>
                                        <p:strVal val="visible"/>
                                      </p:to>
                                    </p:set>
                                    <p:animEffect transition="in" filter="fade">
                                      <p:cBhvr>
                                        <p:cTn id="7" dur="1000"/>
                                        <p:tgtEl>
                                          <p:spTgt spid="1208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6"/>
                                        </p:tgtEl>
                                        <p:attrNameLst>
                                          <p:attrName>style.visibility</p:attrName>
                                        </p:attrNameLst>
                                      </p:cBhvr>
                                      <p:to>
                                        <p:strVal val="visible"/>
                                      </p:to>
                                    </p:set>
                                    <p:animEffect transition="in" filter="fade">
                                      <p:cBhvr>
                                        <p:cTn id="12" dur="1000"/>
                                        <p:tgtEl>
                                          <p:spTgt spid="1208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08546" name="CorelDRAW!" r:id="rId3" imgW="5006160" imgH="2842560" progId="">
              <p:embed/>
            </p:oleObj>
          </a:graphicData>
        </a:graphic>
      </p:graphicFrame>
      <p:sp>
        <p:nvSpPr>
          <p:cNvPr id="40965" name="Rectangle 5"/>
          <p:cNvSpPr>
            <a:spLocks noChangeArrowheads="1"/>
          </p:cNvSpPr>
          <p:nvPr/>
        </p:nvSpPr>
        <p:spPr bwMode="auto">
          <a:xfrm>
            <a:off x="785812" y="980728"/>
            <a:ext cx="7962651" cy="4752528"/>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Fordeler og bakdeler ved å bygge gitterbjelken med 48 mm </a:t>
            </a:r>
            <a:r>
              <a:rPr lang="nb-NO" dirty="0" err="1" smtClean="0">
                <a:solidFill>
                  <a:srgbClr val="426440"/>
                </a:solidFill>
                <a:latin typeface="Tahoma" pitchFamily="34" charset="0"/>
                <a:cs typeface="Tahoma" pitchFamily="34" charset="0"/>
              </a:rPr>
              <a:t>virkestykkelse</a:t>
            </a:r>
            <a:r>
              <a:rPr lang="nb-NO" dirty="0" smtClean="0">
                <a:solidFill>
                  <a:srgbClr val="426440"/>
                </a:solidFill>
                <a:latin typeface="Tahoma" pitchFamily="34" charset="0"/>
                <a:cs typeface="Tahoma" pitchFamily="34" charset="0"/>
              </a:rPr>
              <a:t> i stedet for 98 mm </a:t>
            </a:r>
            <a:r>
              <a:rPr lang="nb-NO" dirty="0" err="1" smtClean="0">
                <a:solidFill>
                  <a:srgbClr val="426440"/>
                </a:solidFill>
                <a:latin typeface="Tahoma" pitchFamily="34" charset="0"/>
                <a:cs typeface="Tahoma" pitchFamily="34" charset="0"/>
              </a:rPr>
              <a:t>virkestykkelse</a:t>
            </a:r>
            <a:r>
              <a:rPr lang="nb-NO" dirty="0" smtClean="0">
                <a:solidFill>
                  <a:srgbClr val="426440"/>
                </a:solidFill>
                <a:latin typeface="Tahoma" pitchFamily="34" charset="0"/>
                <a:cs typeface="Tahoma" pitchFamily="34" charset="0"/>
              </a:rPr>
              <a:t>.</a:t>
            </a:r>
          </a:p>
          <a:p>
            <a:pPr marL="342900" indent="-342900" algn="l"/>
            <a:r>
              <a:rPr lang="nb-NO" dirty="0" smtClean="0">
                <a:solidFill>
                  <a:srgbClr val="426440"/>
                </a:solidFill>
                <a:latin typeface="Tahoma" pitchFamily="34" charset="0"/>
                <a:cs typeface="Tahoma" pitchFamily="34" charset="0"/>
              </a:rPr>
              <a:t>+ (pluss)</a:t>
            </a:r>
          </a:p>
          <a:p>
            <a:pPr marL="800100" lvl="1" indent="-342900" algn="l"/>
            <a:r>
              <a:rPr lang="nb-NO" dirty="0" smtClean="0">
                <a:solidFill>
                  <a:srgbClr val="426440"/>
                </a:solidFill>
                <a:latin typeface="Tahoma" pitchFamily="34" charset="0"/>
                <a:cs typeface="Tahoma" pitchFamily="34" charset="0"/>
              </a:rPr>
              <a:t>Enklere med tradisjonelt presseutstyr</a:t>
            </a:r>
          </a:p>
          <a:p>
            <a:pPr marL="800100" lvl="1" indent="-342900" algn="l"/>
            <a:r>
              <a:rPr lang="nb-NO" dirty="0" smtClean="0">
                <a:solidFill>
                  <a:srgbClr val="426440"/>
                </a:solidFill>
                <a:latin typeface="Tahoma" pitchFamily="34" charset="0"/>
                <a:cs typeface="Tahoma" pitchFamily="34" charset="0"/>
              </a:rPr>
              <a:t>Større arealer å gripe tak i for spikerplatene</a:t>
            </a:r>
          </a:p>
          <a:p>
            <a:pPr marL="342900" indent="-342900" algn="l"/>
            <a:r>
              <a:rPr lang="nb-NO" dirty="0" smtClean="0">
                <a:solidFill>
                  <a:srgbClr val="426440"/>
                </a:solidFill>
                <a:latin typeface="Tahoma" pitchFamily="34" charset="0"/>
                <a:cs typeface="Tahoma" pitchFamily="34" charset="0"/>
              </a:rPr>
              <a:t>- (minus)</a:t>
            </a:r>
          </a:p>
          <a:p>
            <a:pPr marL="800100" lvl="1" indent="-342900" algn="l"/>
            <a:r>
              <a:rPr lang="nb-NO" dirty="0" smtClean="0">
                <a:solidFill>
                  <a:srgbClr val="426440"/>
                </a:solidFill>
                <a:latin typeface="Tahoma" pitchFamily="34" charset="0"/>
                <a:cs typeface="Tahoma" pitchFamily="34" charset="0"/>
              </a:rPr>
              <a:t>Konstruksjonen blir høyere enn om vi vender på virket.</a:t>
            </a:r>
          </a:p>
          <a:p>
            <a:pPr marL="800100" lvl="1" indent="-342900" algn="l"/>
            <a:r>
              <a:rPr lang="nb-NO" dirty="0" smtClean="0">
                <a:solidFill>
                  <a:srgbClr val="426440"/>
                </a:solidFill>
                <a:latin typeface="Tahoma" pitchFamily="34" charset="0"/>
                <a:cs typeface="Tahoma" pitchFamily="34" charset="0"/>
              </a:rPr>
              <a:t>Mindre hulrom til å føre kanaler</a:t>
            </a:r>
          </a:p>
          <a:p>
            <a:pPr marL="800100" lvl="1" indent="-342900" algn="l"/>
            <a:r>
              <a:rPr lang="nb-NO" dirty="0" smtClean="0">
                <a:solidFill>
                  <a:srgbClr val="426440"/>
                </a:solidFill>
                <a:latin typeface="Tahoma" pitchFamily="34" charset="0"/>
                <a:cs typeface="Tahoma" pitchFamily="34" charset="0"/>
              </a:rPr>
              <a:t>…</a:t>
            </a: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5">
                                            <p:txEl>
                                              <p:pRg st="1" end="1"/>
                                            </p:txEl>
                                          </p:spTgt>
                                        </p:tgtEl>
                                        <p:attrNameLst>
                                          <p:attrName>style.visibility</p:attrName>
                                        </p:attrNameLst>
                                      </p:cBhvr>
                                      <p:to>
                                        <p:strVal val="visible"/>
                                      </p:to>
                                    </p:set>
                                    <p:animEffect transition="in" filter="fade">
                                      <p:cBhvr>
                                        <p:cTn id="7" dur="1000"/>
                                        <p:tgtEl>
                                          <p:spTgt spid="409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65">
                                            <p:txEl>
                                              <p:pRg st="2" end="2"/>
                                            </p:txEl>
                                          </p:spTgt>
                                        </p:tgtEl>
                                        <p:attrNameLst>
                                          <p:attrName>style.visibility</p:attrName>
                                        </p:attrNameLst>
                                      </p:cBhvr>
                                      <p:to>
                                        <p:strVal val="visible"/>
                                      </p:to>
                                    </p:set>
                                    <p:animEffect transition="in" filter="fade">
                                      <p:cBhvr>
                                        <p:cTn id="12" dur="1000"/>
                                        <p:tgtEl>
                                          <p:spTgt spid="409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65">
                                            <p:txEl>
                                              <p:pRg st="3" end="3"/>
                                            </p:txEl>
                                          </p:spTgt>
                                        </p:tgtEl>
                                        <p:attrNameLst>
                                          <p:attrName>style.visibility</p:attrName>
                                        </p:attrNameLst>
                                      </p:cBhvr>
                                      <p:to>
                                        <p:strVal val="visible"/>
                                      </p:to>
                                    </p:set>
                                    <p:animEffect transition="in" filter="fade">
                                      <p:cBhvr>
                                        <p:cTn id="17" dur="1000"/>
                                        <p:tgtEl>
                                          <p:spTgt spid="4096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65">
                                            <p:txEl>
                                              <p:pRg st="4" end="4"/>
                                            </p:txEl>
                                          </p:spTgt>
                                        </p:tgtEl>
                                        <p:attrNameLst>
                                          <p:attrName>style.visibility</p:attrName>
                                        </p:attrNameLst>
                                      </p:cBhvr>
                                      <p:to>
                                        <p:strVal val="visible"/>
                                      </p:to>
                                    </p:set>
                                    <p:animEffect transition="in" filter="fade">
                                      <p:cBhvr>
                                        <p:cTn id="22" dur="1000"/>
                                        <p:tgtEl>
                                          <p:spTgt spid="4096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65">
                                            <p:txEl>
                                              <p:pRg st="5" end="5"/>
                                            </p:txEl>
                                          </p:spTgt>
                                        </p:tgtEl>
                                        <p:attrNameLst>
                                          <p:attrName>style.visibility</p:attrName>
                                        </p:attrNameLst>
                                      </p:cBhvr>
                                      <p:to>
                                        <p:strVal val="visible"/>
                                      </p:to>
                                    </p:set>
                                    <p:animEffect transition="in" filter="fade">
                                      <p:cBhvr>
                                        <p:cTn id="27" dur="1000"/>
                                        <p:tgtEl>
                                          <p:spTgt spid="4096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65">
                                            <p:txEl>
                                              <p:pRg st="6" end="6"/>
                                            </p:txEl>
                                          </p:spTgt>
                                        </p:tgtEl>
                                        <p:attrNameLst>
                                          <p:attrName>style.visibility</p:attrName>
                                        </p:attrNameLst>
                                      </p:cBhvr>
                                      <p:to>
                                        <p:strVal val="visible"/>
                                      </p:to>
                                    </p:set>
                                    <p:animEffect transition="in" filter="fade">
                                      <p:cBhvr>
                                        <p:cTn id="32" dur="1000"/>
                                        <p:tgtEl>
                                          <p:spTgt spid="40965">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0965">
                                            <p:txEl>
                                              <p:pRg st="7" end="7"/>
                                            </p:txEl>
                                          </p:spTgt>
                                        </p:tgtEl>
                                        <p:attrNameLst>
                                          <p:attrName>style.visibility</p:attrName>
                                        </p:attrNameLst>
                                      </p:cBhvr>
                                      <p:to>
                                        <p:strVal val="visible"/>
                                      </p:to>
                                    </p:set>
                                    <p:animEffect transition="in" filter="fade">
                                      <p:cBhvr>
                                        <p:cTn id="35" dur="1000"/>
                                        <p:tgtEl>
                                          <p:spTgt spid="409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09570" name="CorelDRAW!" r:id="rId3" imgW="5006160" imgH="2842560" progId="">
              <p:embed/>
            </p:oleObj>
          </a:graphicData>
        </a:graphic>
      </p:graphicFrame>
      <p:sp>
        <p:nvSpPr>
          <p:cNvPr id="40965" name="Rectangle 5"/>
          <p:cNvSpPr>
            <a:spLocks noChangeArrowheads="1"/>
          </p:cNvSpPr>
          <p:nvPr/>
        </p:nvSpPr>
        <p:spPr bwMode="auto">
          <a:xfrm>
            <a:off x="785812" y="980728"/>
            <a:ext cx="7962651" cy="864096"/>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Vi har tabeller med gitterbjelker bygd opp med virket på tradisjonell måte:</a:t>
            </a: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pic>
        <p:nvPicPr>
          <p:cNvPr id="109571" name="Picture 3"/>
          <p:cNvPicPr>
            <a:picLocks noChangeAspect="1" noChangeArrowheads="1"/>
          </p:cNvPicPr>
          <p:nvPr/>
        </p:nvPicPr>
        <p:blipFill>
          <a:blip r:embed="rId4" cstate="print"/>
          <a:srcRect/>
          <a:stretch>
            <a:fillRect/>
          </a:stretch>
        </p:blipFill>
        <p:spPr bwMode="auto">
          <a:xfrm>
            <a:off x="1187624" y="1844824"/>
            <a:ext cx="6264696" cy="43254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10594" name="CorelDRAW!" r:id="rId3" imgW="5006160" imgH="2842560" progId="">
              <p:embed/>
            </p:oleObj>
          </a:graphicData>
        </a:graphic>
      </p:graphicFrame>
      <p:sp>
        <p:nvSpPr>
          <p:cNvPr id="40965" name="Rectangle 5"/>
          <p:cNvSpPr>
            <a:spLocks noChangeArrowheads="1"/>
          </p:cNvSpPr>
          <p:nvPr/>
        </p:nvSpPr>
        <p:spPr bwMode="auto">
          <a:xfrm>
            <a:off x="785812" y="980728"/>
            <a:ext cx="7962651" cy="1944216"/>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Nå har vi hulldekker i tre med tverravstivere som fordeler lastene og gir oss bedre stivheter. Hvilke spennvidder vi kan oppnå har endret seg litt i forhold til hva vi startet med. Fra brosjyren ”Lette </a:t>
            </a:r>
            <a:r>
              <a:rPr lang="nb-NO" dirty="0" err="1" smtClean="0">
                <a:solidFill>
                  <a:srgbClr val="426440"/>
                </a:solidFill>
                <a:latin typeface="Tahoma" pitchFamily="34" charset="0"/>
                <a:cs typeface="Tahoma" pitchFamily="34" charset="0"/>
              </a:rPr>
              <a:t>etasjeskillere</a:t>
            </a:r>
            <a:r>
              <a:rPr lang="nb-NO" dirty="0" smtClean="0">
                <a:solidFill>
                  <a:srgbClr val="426440"/>
                </a:solidFill>
                <a:latin typeface="Tahoma" pitchFamily="34" charset="0"/>
                <a:cs typeface="Tahoma" pitchFamily="34" charset="0"/>
              </a:rPr>
              <a:t> av gitterbjelker” (ref. </a:t>
            </a:r>
            <a:r>
              <a:rPr lang="nb-NO" dirty="0" err="1" smtClean="0">
                <a:solidFill>
                  <a:srgbClr val="426440"/>
                </a:solidFill>
                <a:latin typeface="Tahoma" pitchFamily="34" charset="0"/>
                <a:cs typeface="Tahoma" pitchFamily="34" charset="0"/>
              </a:rPr>
              <a:t>takstol.com</a:t>
            </a:r>
            <a:r>
              <a:rPr lang="nb-NO" dirty="0" smtClean="0">
                <a:solidFill>
                  <a:srgbClr val="426440"/>
                </a:solidFill>
                <a:latin typeface="Tahoma" pitchFamily="34" charset="0"/>
                <a:cs typeface="Tahoma" pitchFamily="34" charset="0"/>
              </a:rPr>
              <a:t>):</a:t>
            </a: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pic>
        <p:nvPicPr>
          <p:cNvPr id="110595" name="Picture 3"/>
          <p:cNvPicPr>
            <a:picLocks noChangeAspect="1" noChangeArrowheads="1"/>
          </p:cNvPicPr>
          <p:nvPr/>
        </p:nvPicPr>
        <p:blipFill>
          <a:blip r:embed="rId4" cstate="print"/>
          <a:srcRect/>
          <a:stretch>
            <a:fillRect/>
          </a:stretch>
        </p:blipFill>
        <p:spPr bwMode="auto">
          <a:xfrm>
            <a:off x="1115616" y="2996952"/>
            <a:ext cx="6264696" cy="322645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11618" name="CorelDRAW!" r:id="rId3" imgW="5006160" imgH="2842560" progId="">
              <p:embed/>
            </p:oleObj>
          </a:graphicData>
        </a:graphic>
      </p:graphicFrame>
      <p:sp>
        <p:nvSpPr>
          <p:cNvPr id="40965" name="Rectangle 5"/>
          <p:cNvSpPr>
            <a:spLocks noChangeArrowheads="1"/>
          </p:cNvSpPr>
          <p:nvPr/>
        </p:nvSpPr>
        <p:spPr bwMode="auto">
          <a:xfrm>
            <a:off x="785812" y="980728"/>
            <a:ext cx="7962651" cy="1944216"/>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I stedet for betongheller valgte vi et plankedekke </a:t>
            </a:r>
            <a:r>
              <a:rPr lang="nb-NO" dirty="0" smtClean="0">
                <a:solidFill>
                  <a:srgbClr val="426440"/>
                </a:solidFill>
                <a:latin typeface="Tahoma" pitchFamily="34" charset="0"/>
                <a:cs typeface="Tahoma" pitchFamily="34" charset="0"/>
              </a:rPr>
              <a:t>med for eksempel 2 stk. 48 x 198 mellom hver gitterbjelke som henges opp via tverravstiverne. Fra brosjyre ”Hulldekke i Tre” har vi følgende tabell (ref. </a:t>
            </a:r>
            <a:r>
              <a:rPr lang="nb-NO" dirty="0" err="1" smtClean="0">
                <a:solidFill>
                  <a:srgbClr val="426440"/>
                </a:solidFill>
                <a:latin typeface="Tahoma" pitchFamily="34" charset="0"/>
                <a:cs typeface="Tahoma" pitchFamily="34" charset="0"/>
              </a:rPr>
              <a:t>takstol.com</a:t>
            </a:r>
            <a:r>
              <a:rPr lang="nb-NO" dirty="0" smtClean="0">
                <a:solidFill>
                  <a:srgbClr val="426440"/>
                </a:solidFill>
                <a:latin typeface="Tahoma" pitchFamily="34" charset="0"/>
                <a:cs typeface="Tahoma" pitchFamily="34" charset="0"/>
              </a:rPr>
              <a:t>):  </a:t>
            </a: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pic>
        <p:nvPicPr>
          <p:cNvPr id="111619" name="Picture 3"/>
          <p:cNvPicPr>
            <a:picLocks noChangeAspect="1" noChangeArrowheads="1"/>
          </p:cNvPicPr>
          <p:nvPr/>
        </p:nvPicPr>
        <p:blipFill>
          <a:blip r:embed="rId4" cstate="print"/>
          <a:srcRect/>
          <a:stretch>
            <a:fillRect/>
          </a:stretch>
        </p:blipFill>
        <p:spPr bwMode="auto">
          <a:xfrm>
            <a:off x="1043608" y="2996952"/>
            <a:ext cx="7704856" cy="26899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12642" name="CorelDRAW!" r:id="rId3" imgW="5006160" imgH="2842560" progId="">
              <p:embed/>
            </p:oleObj>
          </a:graphicData>
        </a:graphic>
      </p:graphicFrame>
      <p:sp>
        <p:nvSpPr>
          <p:cNvPr id="40965" name="Rectangle 5"/>
          <p:cNvSpPr>
            <a:spLocks noChangeArrowheads="1"/>
          </p:cNvSpPr>
          <p:nvPr/>
        </p:nvSpPr>
        <p:spPr bwMode="auto">
          <a:xfrm>
            <a:off x="785812" y="980728"/>
            <a:ext cx="7962651" cy="2376264"/>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Fra prosjektet ”</a:t>
            </a:r>
            <a:r>
              <a:rPr lang="nb-NO" dirty="0" err="1" smtClean="0">
                <a:solidFill>
                  <a:srgbClr val="426440"/>
                </a:solidFill>
                <a:latin typeface="Tahoma" pitchFamily="34" charset="0"/>
                <a:cs typeface="Tahoma" pitchFamily="34" charset="0"/>
              </a:rPr>
              <a:t>Comfort</a:t>
            </a:r>
            <a:r>
              <a:rPr lang="nb-NO" dirty="0" smtClean="0">
                <a:solidFill>
                  <a:srgbClr val="426440"/>
                </a:solidFill>
                <a:latin typeface="Tahoma" pitchFamily="34" charset="0"/>
                <a:cs typeface="Tahoma" pitchFamily="34" charset="0"/>
              </a:rPr>
              <a:t> </a:t>
            </a:r>
            <a:r>
              <a:rPr lang="nb-NO" dirty="0" err="1" smtClean="0">
                <a:solidFill>
                  <a:srgbClr val="426440"/>
                </a:solidFill>
                <a:latin typeface="Tahoma" pitchFamily="34" charset="0"/>
                <a:cs typeface="Tahoma" pitchFamily="34" charset="0"/>
              </a:rPr>
              <a:t>properties</a:t>
            </a:r>
            <a:r>
              <a:rPr lang="nb-NO" dirty="0" smtClean="0">
                <a:solidFill>
                  <a:srgbClr val="426440"/>
                </a:solidFill>
                <a:latin typeface="Tahoma" pitchFamily="34" charset="0"/>
                <a:cs typeface="Tahoma" pitchFamily="34" charset="0"/>
              </a:rPr>
              <a:t>” har vi høstet erfaringer som har gjort at vi kan </a:t>
            </a:r>
            <a:r>
              <a:rPr lang="nb-NO" dirty="0" smtClean="0">
                <a:solidFill>
                  <a:srgbClr val="426440"/>
                </a:solidFill>
                <a:latin typeface="Tahoma" pitchFamily="34" charset="0"/>
                <a:cs typeface="Tahoma" pitchFamily="34" charset="0"/>
              </a:rPr>
              <a:t>beregne hvilke </a:t>
            </a:r>
            <a:r>
              <a:rPr lang="nb-NO" dirty="0" smtClean="0">
                <a:solidFill>
                  <a:srgbClr val="426440"/>
                </a:solidFill>
                <a:latin typeface="Tahoma" pitchFamily="34" charset="0"/>
                <a:cs typeface="Tahoma" pitchFamily="34" charset="0"/>
              </a:rPr>
              <a:t>egenskaper bjelkelaget vil </a:t>
            </a:r>
            <a:r>
              <a:rPr lang="nb-NO" dirty="0" smtClean="0">
                <a:solidFill>
                  <a:srgbClr val="426440"/>
                </a:solidFill>
                <a:latin typeface="Tahoma" pitchFamily="34" charset="0"/>
                <a:cs typeface="Tahoma" pitchFamily="34" charset="0"/>
              </a:rPr>
              <a:t>få. </a:t>
            </a:r>
            <a:r>
              <a:rPr lang="nb-NO" dirty="0" smtClean="0">
                <a:solidFill>
                  <a:srgbClr val="426440"/>
                </a:solidFill>
                <a:latin typeface="Tahoma" pitchFamily="34" charset="0"/>
                <a:cs typeface="Tahoma" pitchFamily="34" charset="0"/>
              </a:rPr>
              <a:t>I animasjonsfilmen </a:t>
            </a:r>
            <a:r>
              <a:rPr lang="nb-NO" dirty="0" smtClean="0">
                <a:solidFill>
                  <a:srgbClr val="426440"/>
                </a:solidFill>
                <a:latin typeface="Tahoma" pitchFamily="34" charset="0"/>
                <a:cs typeface="Tahoma" pitchFamily="34" charset="0"/>
              </a:rPr>
              <a:t>for bolighuset </a:t>
            </a:r>
            <a:r>
              <a:rPr lang="nb-NO" dirty="0" smtClean="0">
                <a:solidFill>
                  <a:srgbClr val="426440"/>
                </a:solidFill>
                <a:latin typeface="Tahoma" pitchFamily="34" charset="0"/>
                <a:cs typeface="Tahoma" pitchFamily="34" charset="0"/>
              </a:rPr>
              <a:t>har vi to etasjer med hulldekker i tre. Vi ser på valgene av høyde på bjelkelaget som er gjort.</a:t>
            </a: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pic>
        <p:nvPicPr>
          <p:cNvPr id="112643" name="Picture 3"/>
          <p:cNvPicPr>
            <a:picLocks noChangeAspect="1" noChangeArrowheads="1"/>
          </p:cNvPicPr>
          <p:nvPr/>
        </p:nvPicPr>
        <p:blipFill>
          <a:blip r:embed="rId4" cstate="print"/>
          <a:srcRect/>
          <a:stretch>
            <a:fillRect/>
          </a:stretch>
        </p:blipFill>
        <p:spPr bwMode="auto">
          <a:xfrm>
            <a:off x="3491880" y="3356992"/>
            <a:ext cx="3528392" cy="3267981"/>
          </a:xfrm>
          <a:prstGeom prst="rect">
            <a:avLst/>
          </a:prstGeom>
          <a:noFill/>
          <a:ln w="9525">
            <a:noFill/>
            <a:miter lim="800000"/>
            <a:headEnd/>
            <a:tailEnd/>
          </a:ln>
        </p:spPr>
      </p:pic>
      <p:pic>
        <p:nvPicPr>
          <p:cNvPr id="112644" name="Picture 4"/>
          <p:cNvPicPr>
            <a:picLocks noChangeAspect="1" noChangeArrowheads="1"/>
          </p:cNvPicPr>
          <p:nvPr/>
        </p:nvPicPr>
        <p:blipFill>
          <a:blip r:embed="rId5" cstate="print"/>
          <a:srcRect/>
          <a:stretch>
            <a:fillRect/>
          </a:stretch>
        </p:blipFill>
        <p:spPr bwMode="auto">
          <a:xfrm>
            <a:off x="1115616" y="4581128"/>
            <a:ext cx="6876256" cy="80265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13666" name="CorelDRAW!" r:id="rId3" imgW="5006160" imgH="2842560" progId="">
              <p:embed/>
            </p:oleObj>
          </a:graphicData>
        </a:graphic>
      </p:graphicFrame>
      <p:sp>
        <p:nvSpPr>
          <p:cNvPr id="40965" name="Rectangle 5"/>
          <p:cNvSpPr>
            <a:spLocks noChangeArrowheads="1"/>
          </p:cNvSpPr>
          <p:nvPr/>
        </p:nvSpPr>
        <p:spPr bwMode="auto">
          <a:xfrm>
            <a:off x="785812" y="980728"/>
            <a:ext cx="7962651" cy="2808312"/>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Vi har to stk. hulldekker i tre med største lysåpning 6600 mm med 22 mm sponplate og 14 mm parkett på bjelkelaget. Som himling forutsettes 12 mm gips og 12 mm takplater eller panel.</a:t>
            </a:r>
          </a:p>
          <a:p>
            <a:pPr marL="800100" lvl="1" indent="-342900" algn="l"/>
            <a:r>
              <a:rPr lang="nb-NO" dirty="0" smtClean="0">
                <a:solidFill>
                  <a:srgbClr val="426440"/>
                </a:solidFill>
                <a:latin typeface="Tahoma" pitchFamily="34" charset="0"/>
                <a:cs typeface="Tahoma" pitchFamily="34" charset="0"/>
              </a:rPr>
              <a:t>Hvilken høyde </a:t>
            </a:r>
            <a:r>
              <a:rPr lang="nb-NO" dirty="0" smtClean="0">
                <a:solidFill>
                  <a:srgbClr val="426440"/>
                </a:solidFill>
                <a:latin typeface="Tahoma" pitchFamily="34" charset="0"/>
                <a:cs typeface="Tahoma" pitchFamily="34" charset="0"/>
              </a:rPr>
              <a:t>må </a:t>
            </a:r>
            <a:r>
              <a:rPr lang="nb-NO" dirty="0" smtClean="0">
                <a:solidFill>
                  <a:srgbClr val="426440"/>
                </a:solidFill>
                <a:latin typeface="Tahoma" pitchFamily="34" charset="0"/>
                <a:cs typeface="Tahoma" pitchFamily="34" charset="0"/>
              </a:rPr>
              <a:t>gitterdrageren ha?</a:t>
            </a:r>
          </a:p>
          <a:p>
            <a:pPr marL="800100" lvl="1" indent="-342900" algn="l"/>
            <a:r>
              <a:rPr lang="nb-NO" dirty="0" smtClean="0">
                <a:solidFill>
                  <a:srgbClr val="426440"/>
                </a:solidFill>
                <a:latin typeface="Tahoma" pitchFamily="34" charset="0"/>
                <a:cs typeface="Tahoma" pitchFamily="34" charset="0"/>
              </a:rPr>
              <a:t>Hvilken dimensjon bør vi ha på </a:t>
            </a:r>
            <a:r>
              <a:rPr lang="nb-NO" dirty="0" smtClean="0">
                <a:solidFill>
                  <a:srgbClr val="426440"/>
                </a:solidFill>
                <a:latin typeface="Tahoma" pitchFamily="34" charset="0"/>
                <a:cs typeface="Tahoma" pitchFamily="34" charset="0"/>
              </a:rPr>
              <a:t>tverravstiver</a:t>
            </a:r>
            <a:r>
              <a:rPr lang="nb-NO" dirty="0" smtClean="0">
                <a:solidFill>
                  <a:srgbClr val="426440"/>
                </a:solidFill>
                <a:latin typeface="Tahoma" pitchFamily="34" charset="0"/>
                <a:cs typeface="Tahoma" pitchFamily="34" charset="0"/>
              </a:rPr>
              <a:t>?</a:t>
            </a: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pic>
        <p:nvPicPr>
          <p:cNvPr id="113667" name="Picture 3"/>
          <p:cNvPicPr>
            <a:picLocks noChangeAspect="1" noChangeArrowheads="1"/>
          </p:cNvPicPr>
          <p:nvPr/>
        </p:nvPicPr>
        <p:blipFill>
          <a:blip r:embed="rId4" cstate="print"/>
          <a:srcRect/>
          <a:stretch>
            <a:fillRect/>
          </a:stretch>
        </p:blipFill>
        <p:spPr bwMode="auto">
          <a:xfrm>
            <a:off x="827584" y="3861048"/>
            <a:ext cx="3838426" cy="227627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16738" name="CorelDRAW!" r:id="rId3" imgW="5006160" imgH="2842560" progId="">
              <p:embed/>
            </p:oleObj>
          </a:graphicData>
        </a:graphic>
      </p:graphicFrame>
      <p:sp>
        <p:nvSpPr>
          <p:cNvPr id="40965" name="Rectangle 5"/>
          <p:cNvSpPr>
            <a:spLocks noChangeArrowheads="1"/>
          </p:cNvSpPr>
          <p:nvPr/>
        </p:nvSpPr>
        <p:spPr bwMode="auto">
          <a:xfrm>
            <a:off x="785812" y="980728"/>
            <a:ext cx="7962651" cy="648072"/>
          </a:xfrm>
          <a:prstGeom prst="rect">
            <a:avLst/>
          </a:prstGeom>
          <a:noFill/>
          <a:ln w="9525">
            <a:noFill/>
            <a:miter lim="800000"/>
            <a:headEnd/>
            <a:tailEnd/>
          </a:ln>
        </p:spPr>
        <p:txBody>
          <a:bodyPr/>
          <a:lstStyle/>
          <a:p>
            <a:pPr marL="342900" indent="-342900" algn="l"/>
            <a:r>
              <a:rPr lang="nb-NO" dirty="0" err="1" smtClean="0">
                <a:solidFill>
                  <a:srgbClr val="426440"/>
                </a:solidFill>
                <a:latin typeface="Tahoma" pitchFamily="34" charset="0"/>
                <a:cs typeface="Tahoma" pitchFamily="34" charset="0"/>
              </a:rPr>
              <a:t>Arnold’s</a:t>
            </a:r>
            <a:r>
              <a:rPr lang="nb-NO" dirty="0" smtClean="0">
                <a:solidFill>
                  <a:srgbClr val="426440"/>
                </a:solidFill>
                <a:latin typeface="Tahoma" pitchFamily="34" charset="0"/>
                <a:cs typeface="Tahoma" pitchFamily="34" charset="0"/>
              </a:rPr>
              <a:t> </a:t>
            </a:r>
            <a:r>
              <a:rPr lang="nb-NO" dirty="0" err="1" smtClean="0">
                <a:solidFill>
                  <a:srgbClr val="426440"/>
                </a:solidFill>
                <a:latin typeface="Tahoma" pitchFamily="34" charset="0"/>
                <a:cs typeface="Tahoma" pitchFamily="34" charset="0"/>
              </a:rPr>
              <a:t>excel-ark</a:t>
            </a:r>
            <a:endParaRPr lang="nb-NO" dirty="0" smtClean="0">
              <a:solidFill>
                <a:srgbClr val="426440"/>
              </a:solidFill>
              <a:latin typeface="Tahoma" pitchFamily="34" charset="0"/>
              <a:cs typeface="Tahoma" pitchFamily="34" charset="0"/>
            </a:endParaRP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pic>
        <p:nvPicPr>
          <p:cNvPr id="113667" name="Picture 3"/>
          <p:cNvPicPr>
            <a:picLocks noChangeAspect="1" noChangeArrowheads="1"/>
          </p:cNvPicPr>
          <p:nvPr/>
        </p:nvPicPr>
        <p:blipFill>
          <a:blip r:embed="rId4" cstate="print"/>
          <a:srcRect/>
          <a:stretch>
            <a:fillRect/>
          </a:stretch>
        </p:blipFill>
        <p:spPr bwMode="auto">
          <a:xfrm>
            <a:off x="4716016" y="404664"/>
            <a:ext cx="3838426" cy="2276276"/>
          </a:xfrm>
          <a:prstGeom prst="rect">
            <a:avLst/>
          </a:prstGeom>
          <a:noFill/>
          <a:ln w="9525">
            <a:noFill/>
            <a:miter lim="800000"/>
            <a:headEnd/>
            <a:tailEnd/>
          </a:ln>
        </p:spPr>
      </p:pic>
      <p:pic>
        <p:nvPicPr>
          <p:cNvPr id="114691" name="Picture 3"/>
          <p:cNvPicPr>
            <a:picLocks noChangeAspect="1" noChangeArrowheads="1"/>
          </p:cNvPicPr>
          <p:nvPr/>
        </p:nvPicPr>
        <p:blipFill>
          <a:blip r:embed="rId5" cstate="print"/>
          <a:srcRect/>
          <a:stretch>
            <a:fillRect/>
          </a:stretch>
        </p:blipFill>
        <p:spPr bwMode="auto">
          <a:xfrm>
            <a:off x="3995936" y="2780928"/>
            <a:ext cx="3141214" cy="3235622"/>
          </a:xfrm>
          <a:prstGeom prst="rect">
            <a:avLst/>
          </a:prstGeom>
          <a:noFill/>
          <a:ln w="9525">
            <a:noFill/>
            <a:miter lim="800000"/>
            <a:headEnd/>
            <a:tailEnd/>
          </a:ln>
        </p:spPr>
      </p:pic>
      <p:pic>
        <p:nvPicPr>
          <p:cNvPr id="114693" name="Picture 5"/>
          <p:cNvPicPr>
            <a:picLocks noChangeAspect="1" noChangeArrowheads="1"/>
          </p:cNvPicPr>
          <p:nvPr/>
        </p:nvPicPr>
        <p:blipFill>
          <a:blip r:embed="rId6" cstate="print"/>
          <a:srcRect/>
          <a:stretch>
            <a:fillRect/>
          </a:stretch>
        </p:blipFill>
        <p:spPr bwMode="auto">
          <a:xfrm>
            <a:off x="467544" y="2420888"/>
            <a:ext cx="3419475" cy="3590925"/>
          </a:xfrm>
          <a:prstGeom prst="rect">
            <a:avLst/>
          </a:prstGeom>
          <a:noFill/>
          <a:ln w="9525">
            <a:noFill/>
            <a:miter lim="800000"/>
            <a:headEnd/>
            <a:tailEnd/>
          </a:ln>
        </p:spPr>
      </p:pic>
      <p:pic>
        <p:nvPicPr>
          <p:cNvPr id="114694" name="Picture 6"/>
          <p:cNvPicPr>
            <a:picLocks noChangeAspect="1" noChangeArrowheads="1"/>
          </p:cNvPicPr>
          <p:nvPr/>
        </p:nvPicPr>
        <p:blipFill>
          <a:blip r:embed="rId7" cstate="print"/>
          <a:srcRect/>
          <a:stretch>
            <a:fillRect/>
          </a:stretch>
        </p:blipFill>
        <p:spPr bwMode="auto">
          <a:xfrm>
            <a:off x="1979712" y="1628800"/>
            <a:ext cx="6408712" cy="383316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694"/>
                                        </p:tgtEl>
                                        <p:attrNameLst>
                                          <p:attrName>style.visibility</p:attrName>
                                        </p:attrNameLst>
                                      </p:cBhvr>
                                      <p:to>
                                        <p:strVal val="visible"/>
                                      </p:to>
                                    </p:set>
                                    <p:animEffect transition="in" filter="fade">
                                      <p:cBhvr>
                                        <p:cTn id="7" dur="10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3"/>
          <p:cNvSpPr>
            <a:spLocks noGrp="1" noChangeArrowheads="1"/>
          </p:cNvSpPr>
          <p:nvPr>
            <p:ph type="body" sz="half" idx="1"/>
          </p:nvPr>
        </p:nvSpPr>
        <p:spPr>
          <a:xfrm>
            <a:off x="214313" y="6357938"/>
            <a:ext cx="7000893" cy="357187"/>
          </a:xfrm>
        </p:spPr>
        <p:txBody>
          <a:bodyPr/>
          <a:lstStyle/>
          <a:p>
            <a:pPr>
              <a:buFontTx/>
              <a:buNone/>
              <a:tabLst>
                <a:tab pos="1168400" algn="l"/>
                <a:tab pos="1433513" algn="l"/>
              </a:tabLst>
            </a:pPr>
            <a:r>
              <a:rPr lang="nb-NO" sz="1600" b="1" i="1" dirty="0" smtClean="0">
                <a:solidFill>
                  <a:srgbClr val="426440"/>
                </a:solidFill>
                <a:latin typeface="Tahoma" pitchFamily="34" charset="0"/>
              </a:rPr>
              <a:t>Hulldekke i  tre</a:t>
            </a:r>
            <a:endParaRPr lang="nb-NO" sz="1600" b="1" i="1" dirty="0" smtClean="0">
              <a:solidFill>
                <a:srgbClr val="426440"/>
              </a:solidFill>
              <a:latin typeface="Tahoma" pitchFamily="34" charset="0"/>
              <a:cs typeface="Tahoma" pitchFamily="34" charset="0"/>
            </a:endParaRPr>
          </a:p>
        </p:txBody>
      </p:sp>
      <p:graphicFrame>
        <p:nvGraphicFramePr>
          <p:cNvPr id="2050" name="Object 4"/>
          <p:cNvGraphicFramePr>
            <a:graphicFrameLocks noChangeAspect="1"/>
          </p:cNvGraphicFramePr>
          <p:nvPr/>
        </p:nvGraphicFramePr>
        <p:xfrm>
          <a:off x="7500938" y="5857875"/>
          <a:ext cx="1323975" cy="752475"/>
        </p:xfrm>
        <a:graphic>
          <a:graphicData uri="http://schemas.openxmlformats.org/presentationml/2006/ole">
            <p:oleObj spid="_x0000_s117762" name="CorelDRAW!" r:id="rId3" imgW="5006160" imgH="2842560" progId="">
              <p:embed/>
            </p:oleObj>
          </a:graphicData>
        </a:graphic>
      </p:graphicFrame>
      <p:sp>
        <p:nvSpPr>
          <p:cNvPr id="40965" name="Rectangle 5"/>
          <p:cNvSpPr>
            <a:spLocks noChangeArrowheads="1"/>
          </p:cNvSpPr>
          <p:nvPr/>
        </p:nvSpPr>
        <p:spPr bwMode="auto">
          <a:xfrm>
            <a:off x="785812" y="980728"/>
            <a:ext cx="7962651" cy="4032448"/>
          </a:xfrm>
          <a:prstGeom prst="rect">
            <a:avLst/>
          </a:prstGeom>
          <a:noFill/>
          <a:ln w="9525">
            <a:noFill/>
            <a:miter lim="800000"/>
            <a:headEnd/>
            <a:tailEnd/>
          </a:ln>
        </p:spPr>
        <p:txBody>
          <a:bodyPr/>
          <a:lstStyle/>
          <a:p>
            <a:pPr marL="342900" indent="-342900" algn="l"/>
            <a:r>
              <a:rPr lang="nb-NO" dirty="0" smtClean="0">
                <a:solidFill>
                  <a:srgbClr val="426440"/>
                </a:solidFill>
                <a:latin typeface="Tahoma" pitchFamily="34" charset="0"/>
                <a:cs typeface="Tahoma" pitchFamily="34" charset="0"/>
              </a:rPr>
              <a:t>Når vi bestemmer høyden på gitterdrageren, kan vi ikke konkludere med at vi kan benytte den høyden vi kommer frem til før vi har:</a:t>
            </a:r>
          </a:p>
          <a:p>
            <a:pPr marL="800100" lvl="1" indent="-342900" algn="l"/>
            <a:r>
              <a:rPr lang="nb-NO" dirty="0" smtClean="0">
                <a:solidFill>
                  <a:srgbClr val="426440"/>
                </a:solidFill>
                <a:latin typeface="Tahoma" pitchFamily="34" charset="0"/>
                <a:cs typeface="Tahoma" pitchFamily="34" charset="0"/>
              </a:rPr>
              <a:t>Dimensjonert gitterdrageren i bruddgrense og bruksgrense og ser at vi får den til å holde i disse grensetilstandene</a:t>
            </a:r>
            <a:r>
              <a:rPr lang="nb-NO" dirty="0" smtClean="0">
                <a:solidFill>
                  <a:srgbClr val="426440"/>
                </a:solidFill>
                <a:latin typeface="Tahoma" pitchFamily="34" charset="0"/>
                <a:cs typeface="Tahoma" pitchFamily="34" charset="0"/>
              </a:rPr>
              <a:t>.</a:t>
            </a:r>
          </a:p>
          <a:p>
            <a:pPr marL="342900" indent="-342900" algn="l"/>
            <a:r>
              <a:rPr lang="nb-NO" dirty="0" smtClean="0">
                <a:solidFill>
                  <a:srgbClr val="426440"/>
                </a:solidFill>
                <a:latin typeface="Tahoma" pitchFamily="34" charset="0"/>
                <a:cs typeface="Tahoma" pitchFamily="34" charset="0"/>
              </a:rPr>
              <a:t>For bolighuset som det er laget animasjonsfilm av, er dette gjort og animasjonsvideoen viser bjelkene slik de ble med riktige dimensjoner og spikerplater i knutepunktene.</a:t>
            </a:r>
            <a:endParaRPr lang="nb-NO" dirty="0" smtClean="0">
              <a:solidFill>
                <a:srgbClr val="426440"/>
              </a:solidFill>
              <a:latin typeface="Tahoma" pitchFamily="34" charset="0"/>
              <a:cs typeface="Tahoma" pitchFamily="34" charset="0"/>
            </a:endParaRPr>
          </a:p>
        </p:txBody>
      </p:sp>
      <p:sp>
        <p:nvSpPr>
          <p:cNvPr id="8" name="Rectangle 3"/>
          <p:cNvSpPr txBox="1">
            <a:spLocks noChangeArrowheads="1"/>
          </p:cNvSpPr>
          <p:nvPr/>
        </p:nvSpPr>
        <p:spPr bwMode="auto">
          <a:xfrm>
            <a:off x="500063" y="357188"/>
            <a:ext cx="8001000" cy="4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buFontTx/>
              <a:buNone/>
              <a:tabLst/>
              <a:defRPr/>
            </a:pPr>
            <a:r>
              <a:rPr lang="nb-NO" b="1" i="1" kern="0" dirty="0" smtClean="0">
                <a:solidFill>
                  <a:srgbClr val="426440"/>
                </a:solidFill>
                <a:latin typeface="Tahoma" pitchFamily="34" charset="0"/>
                <a:cs typeface="Tahoma" pitchFamily="34" charset="0"/>
              </a:rPr>
              <a:t>Hulldekker i tre</a:t>
            </a:r>
            <a:endParaRPr kumimoji="0" lang="nb-NO" sz="2400" b="1" i="1" u="none" strike="noStrike" kern="0" cap="none" spc="0" normalizeH="0" baseline="0" noProof="0" dirty="0" smtClean="0">
              <a:ln>
                <a:noFill/>
              </a:ln>
              <a:solidFill>
                <a:srgbClr val="426440"/>
              </a:solidFill>
              <a:effectLst/>
              <a:uLnTx/>
              <a:uFillTx/>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om presentasjon">
  <a:themeElements>
    <a:clrScheme name="Tom presentasj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m presentasj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om presentasj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 presentasj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 presentasj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 presentasj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 presentasj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 presentasj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 presentasj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5014</TotalTime>
  <Words>639</Words>
  <Application>Microsoft Office PowerPoint</Application>
  <PresentationFormat>Skjermfremvisning (4:3)</PresentationFormat>
  <Paragraphs>60</Paragraphs>
  <Slides>12</Slides>
  <Notes>2</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12</vt:i4>
      </vt:variant>
    </vt:vector>
  </HeadingPairs>
  <TitlesOfParts>
    <vt:vector size="14" baseType="lpstr">
      <vt:lpstr>Tom presentasjon</vt:lpstr>
      <vt:lpstr>CorelDRAW!</vt:lpstr>
      <vt:lpstr>Lysbilde 1</vt:lpstr>
      <vt:lpstr>Lysbilde 2</vt:lpstr>
      <vt:lpstr>Lysbilde 3</vt:lpstr>
      <vt:lpstr>Lysbilde 4</vt:lpstr>
      <vt:lpstr>Lysbilde 5</vt:lpstr>
      <vt:lpstr>Lysbilde 6</vt:lpstr>
      <vt:lpstr>Lysbilde 7</vt:lpstr>
      <vt:lpstr>Lysbilde 8</vt:lpstr>
      <vt:lpstr>Lysbilde 9</vt:lpstr>
      <vt:lpstr>Lysbilde 10</vt:lpstr>
      <vt:lpstr>Lysbilde 11</vt:lpstr>
      <vt:lpstr>Lysbilde 12</vt:lpstr>
    </vt:vector>
  </TitlesOfParts>
  <Company>PBM 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lysbildetittel</dc:title>
  <dc:creator>Bjørn Norum</dc:creator>
  <cp:lastModifiedBy>Bjørn Norum</cp:lastModifiedBy>
  <cp:revision>419</cp:revision>
  <dcterms:created xsi:type="dcterms:W3CDTF">1999-04-13T11:43:06Z</dcterms:created>
  <dcterms:modified xsi:type="dcterms:W3CDTF">2010-11-12T12:15:34Z</dcterms:modified>
</cp:coreProperties>
</file>