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740" r:id="rId5"/>
    <p:sldId id="745" r:id="rId6"/>
    <p:sldId id="746" r:id="rId7"/>
    <p:sldId id="748" r:id="rId8"/>
    <p:sldId id="749" r:id="rId9"/>
    <p:sldId id="760" r:id="rId10"/>
    <p:sldId id="750" r:id="rId11"/>
    <p:sldId id="764" r:id="rId12"/>
    <p:sldId id="751" r:id="rId13"/>
    <p:sldId id="779" r:id="rId14"/>
    <p:sldId id="752" r:id="rId15"/>
    <p:sldId id="753" r:id="rId16"/>
    <p:sldId id="754" r:id="rId17"/>
    <p:sldId id="755" r:id="rId18"/>
    <p:sldId id="756" r:id="rId19"/>
    <p:sldId id="765" r:id="rId20"/>
    <p:sldId id="768" r:id="rId21"/>
    <p:sldId id="762" r:id="rId22"/>
    <p:sldId id="761" r:id="rId23"/>
    <p:sldId id="766" r:id="rId24"/>
    <p:sldId id="778" r:id="rId25"/>
    <p:sldId id="780" r:id="rId26"/>
    <p:sldId id="782" r:id="rId27"/>
    <p:sldId id="781" r:id="rId28"/>
    <p:sldId id="759" r:id="rId29"/>
    <p:sldId id="758" r:id="rId30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6" autoAdjust="0"/>
    <p:restoredTop sz="94473" autoAdjust="0"/>
  </p:normalViewPr>
  <p:slideViewPr>
    <p:cSldViewPr>
      <p:cViewPr>
        <p:scale>
          <a:sx n="131" d="100"/>
          <a:sy n="131" d="100"/>
        </p:scale>
        <p:origin x="1872" y="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C97D71-65EA-44BC-BF2F-446F56D3AA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4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C97D71-65EA-44BC-BF2F-446F56D3AAD4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234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97957-41B9-4F5D-B30A-77447D456F7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B310B-1D51-4BC8-888F-50A267CB8B3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53A89-BA7B-4AC5-A0F7-3C12D4E375C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298A4-5582-4978-82A3-8D2FF6AA932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2C81B-5F34-4B48-942E-A8420814D64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47943-3228-4603-B358-8736DE9FAE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10B34-3DFE-48C9-A3F1-D774FCECDCB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E30D-8359-4954-BDA3-5751E489D40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F90CF-C9C0-453F-B53F-48A84B26F7D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EF032-1FAA-4AC2-9D2C-62B2846CA3A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7194-D0E9-4374-88FC-0218CE413D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4956A38-0933-47C2-85C7-F3EF3CBB69E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fokus.no/" TargetMode="External"/><Relationship Id="rId7" Type="http://schemas.openxmlformats.org/officeDocument/2006/relationships/image" Target="../media/image4.jpg"/><Relationship Id="rId2" Type="http://schemas.openxmlformats.org/officeDocument/2006/relationships/hyperlink" Target="http://www.takstol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user/NTFtakstol" TargetMode="External"/><Relationship Id="rId4" Type="http://schemas.openxmlformats.org/officeDocument/2006/relationships/hyperlink" Target="http://www.treteknisk.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530" y="2955290"/>
            <a:ext cx="4531470" cy="357005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60000" y="2132856"/>
            <a:ext cx="74168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latin typeface="Avenir Book" panose="02000503020000020003" pitchFamily="2" charset="0"/>
              </a:rPr>
              <a:t>«Bruk av </a:t>
            </a:r>
            <a:r>
              <a:rPr lang="nb-NO" sz="2800" dirty="0" err="1">
                <a:latin typeface="Avenir Book" panose="02000503020000020003" pitchFamily="2" charset="0"/>
              </a:rPr>
              <a:t>trebaserte</a:t>
            </a:r>
            <a:r>
              <a:rPr lang="nb-NO" sz="2800" dirty="0">
                <a:latin typeface="Avenir Book" panose="02000503020000020003" pitchFamily="2" charset="0"/>
              </a:rPr>
              <a:t> konstruksjonsløsninger gir økonomiske, effektive og bærekraftige bygg med god arkitektur basert på </a:t>
            </a:r>
            <a:br>
              <a:rPr lang="nb-NO" sz="2800" dirty="0">
                <a:latin typeface="Avenir Book" panose="02000503020000020003" pitchFamily="2" charset="0"/>
              </a:rPr>
            </a:br>
            <a:r>
              <a:rPr lang="nb-NO" sz="2800" dirty="0">
                <a:latin typeface="Avenir Book" panose="02000503020000020003" pitchFamily="2" charset="0"/>
              </a:rPr>
              <a:t>kortreiste produkter»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860"/>
          <a:stretch/>
        </p:blipFill>
        <p:spPr>
          <a:xfrm>
            <a:off x="-12094" y="4301200"/>
            <a:ext cx="4624623" cy="2224144"/>
          </a:xfrm>
          <a:prstGeom prst="rect">
            <a:avLst/>
          </a:prstGeom>
        </p:spPr>
      </p:pic>
      <p:pic>
        <p:nvPicPr>
          <p:cNvPr id="6" name="Bilde 5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29842683-0601-5826-0E33-A6CDD6C4A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651731D-BF25-4DD8-76F8-FF0256AB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16660" y="1679339"/>
            <a:ext cx="3922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Brannegenskaper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23528" y="2324833"/>
            <a:ext cx="5256584" cy="403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Gode brannegenskaper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Teknisk godkjenning </a:t>
            </a:r>
            <a:b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SINTEF 20079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Klarer REI60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Krever godkjente </a:t>
            </a:r>
            <a:b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løsninger og </a:t>
            </a:r>
            <a:b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leverandører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nb-NO" sz="28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00" y="699930"/>
            <a:ext cx="3887796" cy="54413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846" y="4136420"/>
            <a:ext cx="1762380" cy="2296934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5E55E261-52BB-DD06-637C-D435EA916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6BA9870-B731-BCA4-DB28-16CB19E5B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16024" y="1758354"/>
            <a:ext cx="4083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Buntede takstoler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23528" y="2404800"/>
            <a:ext cx="4572000" cy="25699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Fleksibilitet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Lav vekt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Rask montering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Gode brannegenskaper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Store spennvidder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952"/>
          <a:stretch/>
        </p:blipFill>
        <p:spPr>
          <a:xfrm>
            <a:off x="4967772" y="2677372"/>
            <a:ext cx="3996715" cy="170339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95"/>
          <a:stretch/>
        </p:blipFill>
        <p:spPr>
          <a:xfrm>
            <a:off x="4967772" y="188640"/>
            <a:ext cx="3996715" cy="234754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9" b="13203"/>
          <a:stretch/>
        </p:blipFill>
        <p:spPr>
          <a:xfrm>
            <a:off x="5008854" y="4509120"/>
            <a:ext cx="3955634" cy="1801827"/>
          </a:xfrm>
          <a:prstGeom prst="rect">
            <a:avLst/>
          </a:prstGeom>
        </p:spPr>
      </p:pic>
      <p:pic>
        <p:nvPicPr>
          <p:cNvPr id="8" name="Bilde 7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566912E-DC41-C11E-2924-46831ED0E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63F941-0795-EAFB-AB49-D44D73483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1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95130" y="1674867"/>
            <a:ext cx="46732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 err="1">
                <a:latin typeface="Avenir Book" panose="02000503020000020003" pitchFamily="2" charset="0"/>
              </a:rPr>
              <a:t>Tredekker</a:t>
            </a:r>
            <a:r>
              <a:rPr lang="nb-NO" sz="3600" b="1" dirty="0">
                <a:latin typeface="Avenir Book" panose="02000503020000020003" pitchFamily="2" charset="0"/>
              </a:rPr>
              <a:t> basert på </a:t>
            </a:r>
          </a:p>
          <a:p>
            <a:r>
              <a:rPr lang="nb-NO" sz="3600" b="1" dirty="0">
                <a:latin typeface="Avenir Book" panose="02000503020000020003" pitchFamily="2" charset="0"/>
              </a:rPr>
              <a:t>gitterdragere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39146" y="2826995"/>
            <a:ext cx="5688632" cy="3175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Store spennvidder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Fleksibilitet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Lav vekt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Rask montering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Gode lydegenskaper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Enkelt med tekniske føringer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005064"/>
            <a:ext cx="3508685" cy="262531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63122"/>
            <a:ext cx="3508685" cy="3751408"/>
          </a:xfrm>
          <a:prstGeom prst="rect">
            <a:avLst/>
          </a:prstGeom>
        </p:spPr>
      </p:pic>
      <p:pic>
        <p:nvPicPr>
          <p:cNvPr id="7" name="Bilde 6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8394E99F-034F-0ED5-7691-C5FB2C885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F1A509C-2B74-35F5-281C-1A7D6660A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79512" y="181667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 err="1">
                <a:latin typeface="Avenir Book" panose="02000503020000020003" pitchFamily="2" charset="0"/>
              </a:rPr>
              <a:t>Trebaserte</a:t>
            </a:r>
            <a:r>
              <a:rPr lang="nb-NO" sz="3600" b="1" dirty="0">
                <a:latin typeface="Avenir Book" panose="02000503020000020003" pitchFamily="2" charset="0"/>
              </a:rPr>
              <a:t> konstruksjonsløsninger er ingeniørprodukter 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51520" y="3019306"/>
            <a:ext cx="35283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Høy kompetanse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Beregninger og prosjektering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Sikkerhet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Presisjon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082" y="2489965"/>
            <a:ext cx="4366406" cy="194421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082" y="4523796"/>
            <a:ext cx="4365199" cy="1857532"/>
          </a:xfrm>
          <a:prstGeom prst="rect">
            <a:avLst/>
          </a:prstGeom>
        </p:spPr>
      </p:pic>
      <p:pic>
        <p:nvPicPr>
          <p:cNvPr id="7" name="Bilde 6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E9ECAB80-F6C2-C96F-20F5-79C1BD706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7BF674D-5CE2-5ECC-8079-2B3E65BCB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6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79512" y="1714626"/>
            <a:ext cx="8303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Høy grad av industrialisert produksjon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4293096"/>
            <a:ext cx="2448272" cy="20744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Fleksibilitet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Hurtighet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Presisjon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Sikkerhet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420888"/>
            <a:ext cx="5740710" cy="381642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35" y="2420887"/>
            <a:ext cx="2806797" cy="1865959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08DF2752-FEF1-2647-F094-2182BED0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115DBC3-01A8-F44A-A2E0-CB472C987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7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79512" y="1628800"/>
            <a:ext cx="93610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Alle produkter bruker NS-merket trevirke</a:t>
            </a:r>
          </a:p>
          <a:p>
            <a:endParaRPr lang="nb-NO" sz="1000" b="1" dirty="0">
              <a:latin typeface="Avenir Book" panose="02000503020000020003" pitchFamily="2" charset="0"/>
            </a:endParaRPr>
          </a:p>
          <a:p>
            <a:r>
              <a:rPr lang="nb-NO" sz="3600" b="1" dirty="0">
                <a:latin typeface="Avenir Book" panose="02000503020000020003" pitchFamily="2" charset="0"/>
              </a:rPr>
              <a:t>prNS3516 Utførelse av trekonstruksjoner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4730426"/>
            <a:ext cx="266429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Kvalitet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Sikkerhet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Sporbarhet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21774" t="32281" r="23603" b="51969"/>
          <a:stretch/>
        </p:blipFill>
        <p:spPr>
          <a:xfrm>
            <a:off x="0" y="3059847"/>
            <a:ext cx="9143999" cy="147658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2915816" y="4730426"/>
            <a:ext cx="6048672" cy="156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Dokumentasjon og kvalitetsstyring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Materialer og forbindelser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Håndtering og lagring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957835"/>
            <a:ext cx="3142179" cy="1711412"/>
          </a:xfrm>
          <a:prstGeom prst="rect">
            <a:avLst/>
          </a:prstGeom>
        </p:spPr>
      </p:pic>
      <p:pic>
        <p:nvPicPr>
          <p:cNvPr id="5" name="Bilde 4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67CD2B66-1741-F4BB-9288-7A92E0EB9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19232D6-5B90-AE3A-4713-53287DA80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onstruksjon, himmel, utendørs, Forretningsbygg&#10;&#10;Automatisk generert beskrivelse">
            <a:extLst>
              <a:ext uri="{FF2B5EF4-FFF2-40B4-BE49-F238E27FC236}">
                <a16:creationId xmlns:a16="http://schemas.microsoft.com/office/drawing/2014/main" id="{EC4E1481-C338-CBBA-2151-F29577A4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8640960" cy="3781691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8032" y="1486525"/>
            <a:ext cx="4533736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Søreide skole, Bergen</a:t>
            </a:r>
          </a:p>
        </p:txBody>
      </p:sp>
      <p:pic>
        <p:nvPicPr>
          <p:cNvPr id="16" name="Picture 4" descr="http://soreideskoleblogg.skanska.no/wp-content/uploads/2013/02/Status-vinduer-25.02.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662" y="331562"/>
            <a:ext cx="3538923" cy="2653117"/>
          </a:xfrm>
          <a:prstGeom prst="rect">
            <a:avLst/>
          </a:prstGeom>
          <a:noFill/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66285" y="3143658"/>
            <a:ext cx="253756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 err="1">
                <a:latin typeface="Avenir Book" panose="02000503020000020003" pitchFamily="2" charset="0"/>
              </a:rPr>
              <a:t>Asplan</a:t>
            </a:r>
            <a:r>
              <a:rPr lang="nb-NO" b="1" dirty="0">
                <a:latin typeface="Avenir Book" panose="02000503020000020003" pitchFamily="2" charset="0"/>
              </a:rPr>
              <a:t> </a:t>
            </a:r>
            <a:r>
              <a:rPr lang="nb-NO" b="1" dirty="0" err="1">
                <a:latin typeface="Avenir Book" panose="02000503020000020003" pitchFamily="2" charset="0"/>
              </a:rPr>
              <a:t>Viak</a:t>
            </a:r>
            <a:r>
              <a:rPr lang="nb-NO" b="1" dirty="0">
                <a:latin typeface="Avenir Book" panose="02000503020000020003" pitchFamily="2" charset="0"/>
              </a:rPr>
              <a:t> Arkitekter</a:t>
            </a: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A12B300E-A7AC-3111-DB10-ADA299653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D6212A9-13F1-33DC-1C0B-37D9932DE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1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1558533"/>
            <a:ext cx="543609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Søreide skole, Bergen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/>
          <a:srcRect t="10991" b="3677"/>
          <a:stretch/>
        </p:blipFill>
        <p:spPr>
          <a:xfrm>
            <a:off x="287016" y="2204864"/>
            <a:ext cx="6005052" cy="425509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868144" y="5651956"/>
            <a:ext cx="288032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 err="1">
                <a:latin typeface="Avenir Book" panose="02000503020000020003" pitchFamily="2" charset="0"/>
              </a:rPr>
              <a:t>Asplan</a:t>
            </a:r>
            <a:r>
              <a:rPr lang="nb-NO" b="1" dirty="0">
                <a:latin typeface="Avenir Book" panose="02000503020000020003" pitchFamily="2" charset="0"/>
              </a:rPr>
              <a:t> </a:t>
            </a:r>
            <a:r>
              <a:rPr lang="nb-NO" b="1" dirty="0" err="1">
                <a:latin typeface="Avenir Book" panose="02000503020000020003" pitchFamily="2" charset="0"/>
              </a:rPr>
              <a:t>Viak</a:t>
            </a:r>
            <a:r>
              <a:rPr lang="nb-NO" b="1" dirty="0">
                <a:latin typeface="Avenir Book" panose="02000503020000020003" pitchFamily="2" charset="0"/>
              </a:rPr>
              <a:t> Arkitekter</a:t>
            </a: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48E4759A-FA4A-5CE6-1B82-059C7A3E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E2A2A9-22A2-2924-64A7-0A9F1C67F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6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7" t="23409" r="17399" b="27714"/>
          <a:stretch/>
        </p:blipFill>
        <p:spPr>
          <a:xfrm>
            <a:off x="207867" y="1988838"/>
            <a:ext cx="8714466" cy="3719589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100362" y="1584176"/>
            <a:ext cx="9036497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500" b="1" dirty="0">
                <a:latin typeface="Avenir Book" panose="02000503020000020003" pitchFamily="2" charset="0"/>
              </a:rPr>
              <a:t>Almenningstråkket - Årets </a:t>
            </a:r>
            <a:r>
              <a:rPr lang="nb-NO" sz="3500" b="1" dirty="0" err="1">
                <a:latin typeface="Avenir Book" panose="02000503020000020003" pitchFamily="2" charset="0"/>
              </a:rPr>
              <a:t>trebyggeri</a:t>
            </a:r>
            <a:r>
              <a:rPr lang="nb-NO" sz="3500" b="1" dirty="0">
                <a:latin typeface="Avenir Book" panose="02000503020000020003" pitchFamily="2" charset="0"/>
              </a:rPr>
              <a:t> 2014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811" y="4561002"/>
            <a:ext cx="3427390" cy="2284926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6" t="13579" r="61069" b="29329"/>
          <a:stretch/>
        </p:blipFill>
        <p:spPr>
          <a:xfrm>
            <a:off x="446373" y="4175012"/>
            <a:ext cx="2127346" cy="2284926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83299" y="5863749"/>
            <a:ext cx="18047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BAS Arkitekter</a:t>
            </a: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1D6691F2-06EA-0000-D67E-43C8BC7CA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C91EC40-FE36-A394-6FA6-4586B0083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90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vbodo.no/w5aigitmp/referanseprosjekt/bilder_fra_stover/content_1/image_6e632b82-c400-4f73-8ca7-1eb64743c15d/1383896861578.MaxSize.msw-w.w-752.msh-h.h-3456.Save.im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17" b="457"/>
          <a:stretch/>
        </p:blipFill>
        <p:spPr bwMode="auto">
          <a:xfrm>
            <a:off x="5182632" y="144091"/>
            <a:ext cx="3818448" cy="2094297"/>
          </a:xfrm>
          <a:prstGeom prst="rect">
            <a:avLst/>
          </a:prstGeom>
          <a:noFill/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555" y="2924944"/>
            <a:ext cx="4947969" cy="3298645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0610" y="2200915"/>
            <a:ext cx="892907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Nærings/handelsbygg – stort marked</a:t>
            </a: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0E26A471-6436-4393-07A4-35FA439D2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584313B-7D6B-F997-E752-C1CDA8D1A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  <p:pic>
        <p:nvPicPr>
          <p:cNvPr id="7" name="Picture 6" descr="http://www.innovasjonnorge.no/Landbruk_fs/Trebasert%20Innovasjonsprogram/DSC_0248_liten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13934"/>
            <a:ext cx="4931112" cy="3298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8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7" t="5353" r="6276" b="5916"/>
          <a:stretch/>
        </p:blipFill>
        <p:spPr bwMode="auto">
          <a:xfrm>
            <a:off x="5508104" y="2348880"/>
            <a:ext cx="29523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ktangel 9"/>
          <p:cNvSpPr/>
          <p:nvPr/>
        </p:nvSpPr>
        <p:spPr>
          <a:xfrm>
            <a:off x="669410" y="2552705"/>
            <a:ext cx="53427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48 medlemsbedrifter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95% av landets produksjon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Produksjon i alle fylker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Stor bredde av produkter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Bred anvendelse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>
                <a:latin typeface="Avenir Book" panose="02000503020000020003" pitchFamily="2" charset="0"/>
              </a:rPr>
              <a:t>Godt dokumenterte løsninger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83568" y="1841342"/>
            <a:ext cx="6625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Leverandører over hele landet</a:t>
            </a:r>
          </a:p>
        </p:txBody>
      </p:sp>
      <p:pic>
        <p:nvPicPr>
          <p:cNvPr id="6" name="Bilde 5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6281A568-5D68-5BCA-F37D-D684F55E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52962D3-0A53-08EF-69EC-A90A232E3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8397" y="1885347"/>
            <a:ext cx="9588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Campus Ås, Senter for husdyrforsøk/SHF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36" y="3573016"/>
            <a:ext cx="5465198" cy="332323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18454" t="33266" r="39485" b="35235"/>
          <a:stretch/>
        </p:blipFill>
        <p:spPr>
          <a:xfrm>
            <a:off x="251520" y="2599151"/>
            <a:ext cx="5472609" cy="2304256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71" t="7673" r="37271" b="12594"/>
          <a:stretch/>
        </p:blipFill>
        <p:spPr>
          <a:xfrm>
            <a:off x="6444208" y="2599151"/>
            <a:ext cx="2176575" cy="383266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7" t="22185" r="12151"/>
          <a:stretch/>
        </p:blipFill>
        <p:spPr>
          <a:xfrm>
            <a:off x="5182631" y="174373"/>
            <a:ext cx="3757334" cy="1700676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8199D688-C457-A315-1039-BF4B49207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7E2C3CD-22C7-15C9-7116-7B80C2217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68066"/>
            <a:ext cx="1728192" cy="34391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6819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8032" y="1724615"/>
            <a:ext cx="8748464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SHF – Campus Ås, nytt garasjeanlegg</a:t>
            </a:r>
          </a:p>
          <a:p>
            <a:r>
              <a:rPr lang="nb-NO" sz="3600" b="1" dirty="0">
                <a:latin typeface="Avenir Book" panose="02000503020000020003" pitchFamily="2" charset="0"/>
              </a:rPr>
              <a:t>Nye veggskiver som avstiverelement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707904" y="5733256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Statsbygg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75455"/>
            <a:ext cx="4255046" cy="2393464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97"/>
          <a:stretch/>
        </p:blipFill>
        <p:spPr>
          <a:xfrm>
            <a:off x="4179097" y="3075454"/>
            <a:ext cx="4964903" cy="2393464"/>
          </a:xfrm>
          <a:prstGeom prst="rect">
            <a:avLst/>
          </a:prstGeom>
        </p:spPr>
      </p:pic>
      <p:pic>
        <p:nvPicPr>
          <p:cNvPr id="4" name="Bilde 3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A09B51E-7B3F-E984-F39A-701A2C93A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5E7452B-26DE-0284-554C-3E66EE533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83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8032" y="1484784"/>
            <a:ext cx="8748464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Kaupanger - </a:t>
            </a:r>
          </a:p>
          <a:p>
            <a:r>
              <a:rPr lang="nb-NO" sz="3600" b="1" dirty="0">
                <a:latin typeface="Avenir Book" panose="02000503020000020003" pitchFamily="2" charset="0"/>
              </a:rPr>
              <a:t>kombinert nærings- og boligbygg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67944" y="6021288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Kaupanger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ED189E1-16BA-4698-A2F5-05AF32EF28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714908"/>
            <a:ext cx="4614719" cy="327613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D0E76D5-1ABD-4DF3-9212-B86F6904A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330" y="2708920"/>
            <a:ext cx="4376166" cy="3282125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DDCB39F-8801-1345-1B93-28EC0D3D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3D253C6-F9FF-D77D-418B-84D349CC3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4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8520" y="1630541"/>
            <a:ext cx="90354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Installasjonsstige i gang – Helsehus Florø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04247" y="5445224"/>
            <a:ext cx="79208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Florø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20" y="2375012"/>
            <a:ext cx="4980045" cy="373503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EE02D56-12AF-44DC-B03C-72A26BA59F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57" y="2908244"/>
            <a:ext cx="3568823" cy="2119891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CEFC78B-2A70-F060-39A7-E974706C7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04BE156-9DB7-1968-CB6B-42E781C6E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7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2048" y="1558533"/>
            <a:ext cx="87484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Skisseprosjekt – ny stadion Hønefoss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7546"/>
          <a:stretch/>
        </p:blipFill>
        <p:spPr>
          <a:xfrm>
            <a:off x="251520" y="2276872"/>
            <a:ext cx="8569911" cy="4032448"/>
          </a:xfrm>
          <a:prstGeom prst="rect">
            <a:avLst/>
          </a:prstGeom>
        </p:spPr>
      </p:pic>
      <p:pic>
        <p:nvPicPr>
          <p:cNvPr id="3" name="Bilde 2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0581BDD2-829B-6861-D62B-34D4F90B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81E03B2-ED7C-BFFD-A909-10F61A27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F44E77A5-1827-9F74-3C5A-E0D3F640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3" y="5867980"/>
            <a:ext cx="122413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b="1" dirty="0">
                <a:latin typeface="Avenir Book" panose="02000503020000020003" pitchFamily="2" charset="0"/>
              </a:rPr>
              <a:t>Are </a:t>
            </a:r>
            <a:r>
              <a:rPr lang="nb-NO" b="1" dirty="0" err="1">
                <a:latin typeface="Avenir Book" panose="02000503020000020003" pitchFamily="2" charset="0"/>
              </a:rPr>
              <a:t>Brug</a:t>
            </a:r>
            <a:endParaRPr lang="nb-NO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12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395536" y="170080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Ytterligere informasjon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420888"/>
            <a:ext cx="2758389" cy="387983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420440"/>
            <a:ext cx="2758389" cy="3873842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02740478-25F9-65AD-458C-CD175A5CF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8966944-5780-2242-6AAF-713F0309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7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323528" y="2350621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Ytterligere informasjon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23528" y="3315873"/>
            <a:ext cx="864096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www.takstol.com</a:t>
            </a:r>
            <a:endParaRPr lang="nb-NO" sz="2800" b="1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www.trefokus.no</a:t>
            </a:r>
            <a:endParaRPr lang="nb-NO" sz="2800" b="1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www.treteknisk.no</a:t>
            </a:r>
            <a:endParaRPr lang="nb-NO" sz="2800" b="1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Filmsamling: </a:t>
            </a:r>
            <a:r>
              <a:rPr lang="nb-NO" sz="2800" b="1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https://www.youtube.com/user/NTFtakstol</a:t>
            </a:r>
            <a:endParaRPr lang="nb-NO" sz="2800" b="1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nb-NO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212190E3-555E-5B92-6034-A62DB1B7B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AF25C8E-B636-3DC3-8B20-DD4F2BA9D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365454"/>
            <a:ext cx="3750463" cy="308788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683568" y="3062376"/>
            <a:ext cx="2730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latin typeface="Avenir Book" panose="02000503020000020003" pitchFamily="2" charset="0"/>
              </a:rPr>
              <a:t>Eidsborg Stavkirke, 1250</a:t>
            </a:r>
          </a:p>
        </p:txBody>
      </p:sp>
      <p:sp>
        <p:nvSpPr>
          <p:cNvPr id="9" name="Rektangel 8"/>
          <p:cNvSpPr/>
          <p:nvPr/>
        </p:nvSpPr>
        <p:spPr>
          <a:xfrm>
            <a:off x="4319788" y="2780928"/>
            <a:ext cx="450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Avenir Book" panose="02000503020000020003" pitchFamily="2" charset="0"/>
              </a:rPr>
              <a:t>«</a:t>
            </a:r>
            <a:r>
              <a:rPr lang="nb-NO" dirty="0" err="1">
                <a:latin typeface="Avenir Book" panose="02000503020000020003" pitchFamily="2" charset="0"/>
              </a:rPr>
              <a:t>Kehlbalkendach</a:t>
            </a:r>
            <a:r>
              <a:rPr lang="nb-NO" dirty="0">
                <a:latin typeface="Avenir Book" panose="02000503020000020003" pitchFamily="2" charset="0"/>
              </a:rPr>
              <a:t> </a:t>
            </a:r>
            <a:r>
              <a:rPr lang="nb-NO" dirty="0" err="1">
                <a:latin typeface="Avenir Book" panose="02000503020000020003" pitchFamily="2" charset="0"/>
              </a:rPr>
              <a:t>mit</a:t>
            </a:r>
            <a:r>
              <a:rPr lang="nb-NO" dirty="0">
                <a:latin typeface="Avenir Book" panose="02000503020000020003" pitchFamily="2" charset="0"/>
              </a:rPr>
              <a:t> </a:t>
            </a:r>
            <a:r>
              <a:rPr lang="nb-NO" dirty="0" err="1">
                <a:latin typeface="Avenir Book" panose="02000503020000020003" pitchFamily="2" charset="0"/>
              </a:rPr>
              <a:t>liegendem</a:t>
            </a:r>
            <a:r>
              <a:rPr lang="nb-NO" dirty="0">
                <a:latin typeface="Avenir Book" panose="02000503020000020003" pitchFamily="2" charset="0"/>
              </a:rPr>
              <a:t> </a:t>
            </a:r>
            <a:r>
              <a:rPr lang="nb-NO" dirty="0" err="1">
                <a:latin typeface="Avenir Book" panose="02000503020000020003" pitchFamily="2" charset="0"/>
              </a:rPr>
              <a:t>Stuhl</a:t>
            </a:r>
            <a:r>
              <a:rPr lang="nb-NO" dirty="0">
                <a:latin typeface="Avenir Book" panose="02000503020000020003" pitchFamily="2" charset="0"/>
              </a:rPr>
              <a:t>»</a:t>
            </a:r>
          </a:p>
          <a:p>
            <a:r>
              <a:rPr lang="nb-NO" dirty="0">
                <a:latin typeface="Avenir Book" panose="02000503020000020003" pitchFamily="2" charset="0"/>
              </a:rPr>
              <a:t>I flere </a:t>
            </a:r>
            <a:r>
              <a:rPr lang="nb-NO" dirty="0" err="1">
                <a:latin typeface="Avenir Book" panose="02000503020000020003" pitchFamily="2" charset="0"/>
              </a:rPr>
              <a:t>byhus</a:t>
            </a:r>
            <a:r>
              <a:rPr lang="nb-NO" dirty="0">
                <a:latin typeface="Avenir Book" panose="02000503020000020003" pitchFamily="2" charset="0"/>
              </a:rPr>
              <a:t> i Christiania fra 1600-tallet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946" y="3356992"/>
            <a:ext cx="4559671" cy="3129074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251520" y="1956110"/>
            <a:ext cx="8674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Historisk godt dokumenterte løsninger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BC7EA24-C571-BEB5-E6B1-265125A7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544F042-CA82-6031-A37C-F8CB57BA5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103763" y="301676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latin typeface="Avenir Book" panose="02000503020000020003" pitchFamily="2" charset="0"/>
              </a:rPr>
              <a:t>I 1952, i </a:t>
            </a:r>
            <a:r>
              <a:rPr lang="nb-NO" dirty="0" err="1">
                <a:latin typeface="Avenir Book" panose="02000503020000020003" pitchFamily="2" charset="0"/>
              </a:rPr>
              <a:t>Pompano</a:t>
            </a:r>
            <a:r>
              <a:rPr lang="nb-NO" dirty="0">
                <a:latin typeface="Avenir Book" panose="02000503020000020003" pitchFamily="2" charset="0"/>
              </a:rPr>
              <a:t> Beach, ble spikerplaten oppfunnet og patentert som en forbindelsesløsning for takstoler, etter mange forsøk med kileformede plater av kryssfiner, lim, stifter, spikre og skruer i ulike kombinasjoner. Oppfinneren Carroll </a:t>
            </a:r>
            <a:r>
              <a:rPr lang="nb-NO" dirty="0" err="1">
                <a:latin typeface="Avenir Book" panose="02000503020000020003" pitchFamily="2" charset="0"/>
              </a:rPr>
              <a:t>Sanford</a:t>
            </a:r>
            <a:r>
              <a:rPr lang="nb-NO" dirty="0">
                <a:latin typeface="Avenir Book" panose="02000503020000020003" pitchFamily="2" charset="0"/>
              </a:rPr>
              <a:t>, grunnleggeren av </a:t>
            </a:r>
            <a:r>
              <a:rPr lang="nb-NO" dirty="0" err="1">
                <a:latin typeface="Avenir Book" panose="02000503020000020003" pitchFamily="2" charset="0"/>
              </a:rPr>
              <a:t>Sanford</a:t>
            </a:r>
            <a:r>
              <a:rPr lang="nb-NO" dirty="0">
                <a:latin typeface="Avenir Book" panose="02000503020000020003" pitchFamily="2" charset="0"/>
              </a:rPr>
              <a:t> Industries, markerte da begynnelsen på spikerplateindustriens tidsalder som fortsatt er med på å revolusjonere </a:t>
            </a:r>
            <a:r>
              <a:rPr lang="nb-NO" dirty="0" err="1">
                <a:latin typeface="Avenir Book" panose="02000503020000020003" pitchFamily="2" charset="0"/>
              </a:rPr>
              <a:t>byggeløsninger</a:t>
            </a:r>
            <a:r>
              <a:rPr lang="nb-NO" dirty="0">
                <a:latin typeface="Avenir Book" panose="02000503020000020003" pitchFamily="2" charset="0"/>
              </a:rPr>
              <a:t> for bolighus, leiligheter og næringsbygg verden over.</a:t>
            </a:r>
          </a:p>
        </p:txBody>
      </p:sp>
      <p:sp>
        <p:nvSpPr>
          <p:cNvPr id="9" name="Rektangel 8"/>
          <p:cNvSpPr/>
          <p:nvPr/>
        </p:nvSpPr>
        <p:spPr>
          <a:xfrm>
            <a:off x="4103763" y="2246432"/>
            <a:ext cx="4140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Avenir Book" panose="02000503020000020003" pitchFamily="2" charset="0"/>
              </a:rPr>
              <a:t>Spikerplaten, 1952, </a:t>
            </a:r>
            <a:r>
              <a:rPr lang="nb-NO" dirty="0" err="1">
                <a:latin typeface="Avenir Book" panose="02000503020000020003" pitchFamily="2" charset="0"/>
              </a:rPr>
              <a:t>Pompano</a:t>
            </a:r>
            <a:r>
              <a:rPr lang="nb-NO" dirty="0">
                <a:latin typeface="Avenir Book" panose="02000503020000020003" pitchFamily="2" charset="0"/>
              </a:rPr>
              <a:t> Beach, </a:t>
            </a:r>
            <a:r>
              <a:rPr lang="nb-NO" dirty="0" err="1">
                <a:latin typeface="Avenir Book" panose="02000503020000020003" pitchFamily="2" charset="0"/>
              </a:rPr>
              <a:t>Carrol</a:t>
            </a:r>
            <a:r>
              <a:rPr lang="nb-NO" dirty="0">
                <a:latin typeface="Avenir Book" panose="02000503020000020003" pitchFamily="2" charset="0"/>
              </a:rPr>
              <a:t> </a:t>
            </a:r>
            <a:r>
              <a:rPr lang="nb-NO" dirty="0" err="1">
                <a:latin typeface="Avenir Book" panose="02000503020000020003" pitchFamily="2" charset="0"/>
              </a:rPr>
              <a:t>Sanford</a:t>
            </a:r>
            <a:endParaRPr lang="nb-NO" dirty="0">
              <a:latin typeface="Avenir Book" panose="02000503020000020003" pitchFamily="2" charset="0"/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54" y="4382219"/>
            <a:ext cx="3333750" cy="2143125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51520" y="1556792"/>
            <a:ext cx="893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Historisk vendepunkt med spikerplaten 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64" y="2285155"/>
            <a:ext cx="3333750" cy="2216276"/>
          </a:xfrm>
          <a:prstGeom prst="rect">
            <a:avLst/>
          </a:prstGeom>
        </p:spPr>
      </p:pic>
      <p:pic>
        <p:nvPicPr>
          <p:cNvPr id="5" name="Bilde 4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7A570C69-2BEE-12F6-2852-DF4948AF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7C341FE-07FA-F315-843D-7D993F0F5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49054" y="1695725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Stort bruksområde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3069" y="2415805"/>
            <a:ext cx="4572000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Takkonstruksjoner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Bærekonstruksjoner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Etasjeskiller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Bygningsdeler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Avstiving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Forskaling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479519"/>
            <a:ext cx="4572000" cy="1901809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97"/>
          <a:stretch/>
        </p:blipFill>
        <p:spPr>
          <a:xfrm>
            <a:off x="4427984" y="2607311"/>
            <a:ext cx="4544841" cy="1759398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2C68B4E3-53C1-B91B-DA3A-377E97861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D08FF08-6CAA-F28A-CB9B-3B06F174B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9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51520" y="1728394"/>
            <a:ext cx="7411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Ulike former for takkonstruksjoner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23528" y="2446733"/>
            <a:ext cx="338437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Buetak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 err="1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Loftspåbygg</a:t>
            </a:r>
            <a:endParaRPr lang="nb-NO" sz="28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Pyramidetak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Mansardtak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Valmtak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Saksetakstol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30" t="14563" r="30630" b="22438"/>
          <a:stretch/>
        </p:blipFill>
        <p:spPr>
          <a:xfrm>
            <a:off x="4256097" y="2359342"/>
            <a:ext cx="4321805" cy="3951364"/>
          </a:xfrm>
          <a:prstGeom prst="rect">
            <a:avLst/>
          </a:prstGeom>
        </p:spPr>
      </p:pic>
      <p:pic>
        <p:nvPicPr>
          <p:cNvPr id="2" name="Bilde 1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64D4F1E5-2C2B-0D0A-542C-CA37935A6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9ECC1BF-731D-90D9-4189-7FFFD4AB0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6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07504" y="1659462"/>
            <a:ext cx="86815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Fordeler ved bruk i store konstruksjoner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38928" y="2318339"/>
            <a:ext cx="5646292" cy="2910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Arkitektonisk frihet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Fleksibilitet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Lav vekt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Rask montering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Store spenn </a:t>
            </a:r>
            <a:b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(over 30 meter)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779" y="3997865"/>
            <a:ext cx="5646293" cy="227747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t="6459"/>
          <a:stretch/>
        </p:blipFill>
        <p:spPr>
          <a:xfrm>
            <a:off x="3829875" y="2545298"/>
            <a:ext cx="5175198" cy="1366719"/>
          </a:xfrm>
          <a:prstGeom prst="rect">
            <a:avLst/>
          </a:prstGeom>
        </p:spPr>
      </p:pic>
      <p:pic>
        <p:nvPicPr>
          <p:cNvPr id="7" name="Bilde 6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14B7901B-8566-E480-1BF9-4B775EF6A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9D0FDD4-F204-D19A-81E1-41A0D01B9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51521" y="169560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Gode miljøegenskaper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2492896"/>
            <a:ext cx="403244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Lavt CO</a:t>
            </a:r>
            <a:r>
              <a:rPr lang="nb-NO" sz="2400" baseline="-250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-fotavtrykk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Energieffektive løsninger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Lang levetid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Bidrar til godt innemiljø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2" t="23409" r="8091" b="27714"/>
          <a:stretch/>
        </p:blipFill>
        <p:spPr>
          <a:xfrm>
            <a:off x="4067944" y="2358078"/>
            <a:ext cx="4920814" cy="1642443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45" b="12497"/>
          <a:stretch/>
        </p:blipFill>
        <p:spPr>
          <a:xfrm>
            <a:off x="4067944" y="4113493"/>
            <a:ext cx="4920814" cy="2267835"/>
          </a:xfrm>
          <a:prstGeom prst="rect">
            <a:avLst/>
          </a:prstGeom>
        </p:spPr>
      </p:pic>
      <p:pic>
        <p:nvPicPr>
          <p:cNvPr id="5" name="Bilde 4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919CCA8B-7AE7-6C32-2519-077F7EEC1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1B76FEA-F0F1-A433-127C-BF642BCE7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288032" y="1656184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b="1" dirty="0">
                <a:latin typeface="Avenir Book" panose="02000503020000020003" pitchFamily="2" charset="0"/>
              </a:rPr>
              <a:t>Spikerplater – </a:t>
            </a:r>
          </a:p>
          <a:p>
            <a:r>
              <a:rPr lang="nb-NO" sz="3600" b="1" dirty="0">
                <a:latin typeface="Avenir Book" panose="02000503020000020003" pitchFamily="2" charset="0"/>
              </a:rPr>
              <a:t>Egenskaper og bruk</a:t>
            </a:r>
            <a:endParaRPr lang="nb-NO" sz="3600" dirty="0">
              <a:latin typeface="Avenir Book" panose="02000503020000020003" pitchFamily="2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95536" y="2875290"/>
            <a:ext cx="4392488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Industrielt system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Økonomisk effektivt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Store arkitektonisk muligheter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Fleksible og sikre knutepunkter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nb-NO" sz="28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Takler brannkrav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50"/>
          <a:stretch/>
        </p:blipFill>
        <p:spPr>
          <a:xfrm>
            <a:off x="4932040" y="1844824"/>
            <a:ext cx="4065880" cy="4464496"/>
          </a:xfrm>
          <a:prstGeom prst="rect">
            <a:avLst/>
          </a:prstGeom>
        </p:spPr>
      </p:pic>
      <p:pic>
        <p:nvPicPr>
          <p:cNvPr id="5" name="Bilde 4" descr="Et bilde som inneholder Font, logo, tekst, Grafikk&#10;&#10;Automatisk generert beskrivelse">
            <a:extLst>
              <a:ext uri="{FF2B5EF4-FFF2-40B4-BE49-F238E27FC236}">
                <a16:creationId xmlns:a16="http://schemas.microsoft.com/office/drawing/2014/main" id="{D4133DDE-1804-BAFD-AC82-14FB32FE8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00"/>
            <a:ext cx="3709851" cy="10599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871EEF7-0692-5E6E-D0B4-4BEF9D65B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4" y="6503589"/>
            <a:ext cx="9156094" cy="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805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4AC442BA9C0A4DACF427877143EF91" ma:contentTypeVersion="17" ma:contentTypeDescription="Opprett et nytt dokument." ma:contentTypeScope="" ma:versionID="762eecb8e35c1ffeb4087b86561eb407">
  <xsd:schema xmlns:xsd="http://www.w3.org/2001/XMLSchema" xmlns:xs="http://www.w3.org/2001/XMLSchema" xmlns:p="http://schemas.microsoft.com/office/2006/metadata/properties" xmlns:ns2="ceb79b10-4f12-41ee-b41c-ee6039dbc04f" xmlns:ns3="9e804c02-e1a4-4020-a611-0453a4d61bc8" xmlns:ns4="749ab8b6-ff35-4a4f-9f18-9cef83ce6420" targetNamespace="http://schemas.microsoft.com/office/2006/metadata/properties" ma:root="true" ma:fieldsID="fcd41b0478488a526b9e7fef6cbc5863" ns2:_="" ns3:_="" ns4:_="">
    <xsd:import namespace="ceb79b10-4f12-41ee-b41c-ee6039dbc04f"/>
    <xsd:import namespace="9e804c02-e1a4-4020-a611-0453a4d61bc8"/>
    <xsd:import namespace="749ab8b6-ff35-4a4f-9f18-9cef83ce6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79b10-4f12-41ee-b41c-ee6039dbc0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119b49b-2cc3-444e-b755-8692f4554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04c02-e1a4-4020-a611-0453a4d61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a437eb4-3d9c-43a1-b4e2-1ef9d4fa4920}" ma:internalName="TaxCatchAll" ma:showField="CatchAllData" ma:web="9e804c02-e1a4-4020-a611-0453a4d61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119b49b-2cc3-444e-b755-8692f4554da6" ContentTypeId="0x0101" PreviousValue="false"/>
</file>

<file path=customXml/itemProps1.xml><?xml version="1.0" encoding="utf-8"?>
<ds:datastoreItem xmlns:ds="http://schemas.openxmlformats.org/officeDocument/2006/customXml" ds:itemID="{E1998698-182D-489A-A898-D9429A9966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2399EE-0B63-4B68-BC68-AD27CAA699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b79b10-4f12-41ee-b41c-ee6039dbc04f"/>
    <ds:schemaRef ds:uri="9e804c02-e1a4-4020-a611-0453a4d61bc8"/>
    <ds:schemaRef ds:uri="749ab8b6-ff35-4a4f-9f18-9cef83ce6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6C13D9-38B1-47F2-A4B9-DE272F13201C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145647</TotalTime>
  <Words>405</Words>
  <Application>Microsoft Macintosh PowerPoint</Application>
  <PresentationFormat>Skjermfremvisning (4:3)</PresentationFormat>
  <Paragraphs>110</Paragraphs>
  <Slides>26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Arial</vt:lpstr>
      <vt:lpstr>Avenir Book</vt:lpstr>
      <vt:lpstr>Calibri</vt:lpstr>
      <vt:lpstr>Symbol</vt:lpstr>
      <vt:lpstr>Standard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Trefokus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Aasmund Bunkholt</dc:creator>
  <cp:lastModifiedBy>Harald Lytomt</cp:lastModifiedBy>
  <cp:revision>457</cp:revision>
  <dcterms:created xsi:type="dcterms:W3CDTF">2006-01-17T07:05:32Z</dcterms:created>
  <dcterms:modified xsi:type="dcterms:W3CDTF">2023-11-28T09:27:26Z</dcterms:modified>
</cp:coreProperties>
</file>